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53" r:id="rId2"/>
    <p:sldMasterId id="2147483656" r:id="rId3"/>
    <p:sldMasterId id="2147483662" r:id="rId4"/>
    <p:sldMasterId id="2147483668" r:id="rId5"/>
    <p:sldMasterId id="2147483674" r:id="rId6"/>
    <p:sldMasterId id="2147483686" r:id="rId7"/>
  </p:sldMasterIdLst>
  <p:notesMasterIdLst>
    <p:notesMasterId r:id="rId51"/>
  </p:notesMasterIdLst>
  <p:sldIdLst>
    <p:sldId id="351" r:id="rId8"/>
    <p:sldId id="258" r:id="rId9"/>
    <p:sldId id="353" r:id="rId10"/>
    <p:sldId id="383" r:id="rId11"/>
    <p:sldId id="354" r:id="rId12"/>
    <p:sldId id="355" r:id="rId13"/>
    <p:sldId id="288" r:id="rId14"/>
    <p:sldId id="365" r:id="rId15"/>
    <p:sldId id="325" r:id="rId16"/>
    <p:sldId id="331" r:id="rId17"/>
    <p:sldId id="366" r:id="rId18"/>
    <p:sldId id="333" r:id="rId19"/>
    <p:sldId id="334" r:id="rId20"/>
    <p:sldId id="367" r:id="rId21"/>
    <p:sldId id="294" r:id="rId22"/>
    <p:sldId id="300" r:id="rId23"/>
    <p:sldId id="301" r:id="rId24"/>
    <p:sldId id="314" r:id="rId25"/>
    <p:sldId id="357" r:id="rId26"/>
    <p:sldId id="358" r:id="rId27"/>
    <p:sldId id="359" r:id="rId28"/>
    <p:sldId id="380" r:id="rId29"/>
    <p:sldId id="360" r:id="rId30"/>
    <p:sldId id="361" r:id="rId31"/>
    <p:sldId id="362" r:id="rId32"/>
    <p:sldId id="363" r:id="rId33"/>
    <p:sldId id="364" r:id="rId34"/>
    <p:sldId id="322" r:id="rId35"/>
    <p:sldId id="326" r:id="rId36"/>
    <p:sldId id="327" r:id="rId37"/>
    <p:sldId id="271" r:id="rId38"/>
    <p:sldId id="347" r:id="rId39"/>
    <p:sldId id="348" r:id="rId40"/>
    <p:sldId id="349" r:id="rId41"/>
    <p:sldId id="368" r:id="rId42"/>
    <p:sldId id="370" r:id="rId43"/>
    <p:sldId id="371" r:id="rId44"/>
    <p:sldId id="373" r:id="rId45"/>
    <p:sldId id="375" r:id="rId46"/>
    <p:sldId id="377" r:id="rId47"/>
    <p:sldId id="378" r:id="rId48"/>
    <p:sldId id="379" r:id="rId49"/>
    <p:sldId id="328" r:id="rId5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21415D9-36F7-43E2-AB2F-B90AF26B5E84}">
      <p14:sectionLst xmlns:p14="http://schemas.microsoft.com/office/powerpoint/2010/main">
        <p14:section name="Default Section" id="{FADDA83F-A30B-470A-9187-BB04C30A05D2}">
          <p14:sldIdLst>
            <p14:sldId id="351"/>
            <p14:sldId id="258"/>
            <p14:sldId id="353"/>
            <p14:sldId id="383"/>
            <p14:sldId id="354"/>
            <p14:sldId id="355"/>
            <p14:sldId id="288"/>
            <p14:sldId id="365"/>
            <p14:sldId id="325"/>
            <p14:sldId id="331"/>
            <p14:sldId id="366"/>
            <p14:sldId id="333"/>
            <p14:sldId id="334"/>
            <p14:sldId id="367"/>
            <p14:sldId id="294"/>
            <p14:sldId id="300"/>
            <p14:sldId id="301"/>
            <p14:sldId id="314"/>
            <p14:sldId id="357"/>
            <p14:sldId id="358"/>
            <p14:sldId id="359"/>
            <p14:sldId id="380"/>
            <p14:sldId id="360"/>
            <p14:sldId id="361"/>
            <p14:sldId id="362"/>
            <p14:sldId id="363"/>
            <p14:sldId id="364"/>
            <p14:sldId id="322"/>
            <p14:sldId id="326"/>
            <p14:sldId id="327"/>
            <p14:sldId id="271"/>
            <p14:sldId id="347"/>
            <p14:sldId id="348"/>
            <p14:sldId id="349"/>
            <p14:sldId id="368"/>
            <p14:sldId id="370"/>
            <p14:sldId id="371"/>
            <p14:sldId id="373"/>
            <p14:sldId id="375"/>
            <p14:sldId id="377"/>
            <p14:sldId id="378"/>
            <p14:sldId id="379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ith Nyambok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93117C-BE42-40C9-93A0-06CD09F478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16" y="56"/>
      </p:cViewPr>
      <p:guideLst>
        <p:guide orient="horz" pos="2160"/>
        <p:guide pos="3839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C912A-885F-455B-BA43-3A331CB67991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79EB39A-064E-406A-BADE-7367229FC59B}">
      <dgm:prSet phldrT="[Text]"/>
      <dgm:spPr/>
      <dgm:t>
        <a:bodyPr/>
        <a:lstStyle/>
        <a:p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KNOWLEDGE</a:t>
          </a:r>
          <a:endParaRPr lang="en-GB" dirty="0"/>
        </a:p>
      </dgm:t>
    </dgm:pt>
    <dgm:pt modelId="{27688403-8CDE-40EA-B1F3-0B50DE1892B1}" type="parTrans" cxnId="{5B916C81-8ED3-4CCA-A159-013E6E963CD2}">
      <dgm:prSet/>
      <dgm:spPr/>
      <dgm:t>
        <a:bodyPr/>
        <a:lstStyle/>
        <a:p>
          <a:endParaRPr lang="en-GB"/>
        </a:p>
      </dgm:t>
    </dgm:pt>
    <dgm:pt modelId="{404C456D-5ADD-4468-8959-0325C5B9294E}" type="sibTrans" cxnId="{5B916C81-8ED3-4CCA-A159-013E6E963CD2}">
      <dgm:prSet/>
      <dgm:spPr/>
      <dgm:t>
        <a:bodyPr/>
        <a:lstStyle/>
        <a:p>
          <a:endParaRPr lang="en-GB"/>
        </a:p>
      </dgm:t>
    </dgm:pt>
    <dgm:pt modelId="{1647CCD5-D1E9-4C1A-8983-F064167E0E65}">
      <dgm:prSet phldrT="[Text]"/>
      <dgm:spPr/>
      <dgm:t>
        <a:bodyPr/>
        <a:lstStyle/>
        <a:p>
          <a:r>
            <a:rPr lang="en-GB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Acquisition of facts, ideas, concepts; their application, synthesis to get new ideas and evaluation of the information</a:t>
          </a:r>
          <a:endParaRPr lang="en-GB" b="0" dirty="0"/>
        </a:p>
      </dgm:t>
    </dgm:pt>
    <dgm:pt modelId="{3A950D87-FA80-4710-9C02-8EC053C15131}" type="parTrans" cxnId="{517CED62-57ED-4B84-AD62-544343FF84E8}">
      <dgm:prSet/>
      <dgm:spPr/>
      <dgm:t>
        <a:bodyPr/>
        <a:lstStyle/>
        <a:p>
          <a:endParaRPr lang="en-GB"/>
        </a:p>
      </dgm:t>
    </dgm:pt>
    <dgm:pt modelId="{EF3CED97-D0B0-469E-BD57-9839E0C180D6}" type="sibTrans" cxnId="{517CED62-57ED-4B84-AD62-544343FF84E8}">
      <dgm:prSet/>
      <dgm:spPr/>
      <dgm:t>
        <a:bodyPr/>
        <a:lstStyle/>
        <a:p>
          <a:endParaRPr lang="en-GB"/>
        </a:p>
      </dgm:t>
    </dgm:pt>
    <dgm:pt modelId="{880C2528-CD5F-4E0F-85ED-7A3278949AF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SKILLS</a:t>
          </a:r>
          <a:endParaRPr lang="en-GB" dirty="0"/>
        </a:p>
      </dgm:t>
    </dgm:pt>
    <dgm:pt modelId="{4522671D-0A2F-47DA-919C-962C2C02FA5D}" type="parTrans" cxnId="{DA4A49D2-B5D3-43EB-AE9A-9B9D2A433E08}">
      <dgm:prSet/>
      <dgm:spPr/>
      <dgm:t>
        <a:bodyPr/>
        <a:lstStyle/>
        <a:p>
          <a:endParaRPr lang="en-GB"/>
        </a:p>
      </dgm:t>
    </dgm:pt>
    <dgm:pt modelId="{42678E5A-089F-453A-9BDC-F31F1D0F480C}" type="sibTrans" cxnId="{DA4A49D2-B5D3-43EB-AE9A-9B9D2A433E08}">
      <dgm:prSet/>
      <dgm:spPr/>
      <dgm:t>
        <a:bodyPr/>
        <a:lstStyle/>
        <a:p>
          <a:endParaRPr lang="en-GB"/>
        </a:p>
      </dgm:t>
    </dgm:pt>
    <dgm:pt modelId="{D1B9CE76-4C35-43F0-92CC-FB0E42D6B746}">
      <dgm:prSet phldrT="[Text]"/>
      <dgm:spPr/>
      <dgm:t>
        <a:bodyPr/>
        <a:lstStyle/>
        <a:p>
          <a:r>
            <a:rPr lang="en-GB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Using the knowledge acquired, a learner is able to apply it to perform certain tasks against a given standard. The standard to which a learner should perform the task is referred to as a competence</a:t>
          </a:r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en-GB" dirty="0"/>
        </a:p>
      </dgm:t>
    </dgm:pt>
    <dgm:pt modelId="{20E8DCCA-7ED2-44C6-AACE-C342EE3F39E0}" type="parTrans" cxnId="{CE4DCCF2-8684-413A-BB6D-D16BA3DAB478}">
      <dgm:prSet/>
      <dgm:spPr/>
      <dgm:t>
        <a:bodyPr/>
        <a:lstStyle/>
        <a:p>
          <a:endParaRPr lang="en-GB"/>
        </a:p>
      </dgm:t>
    </dgm:pt>
    <dgm:pt modelId="{820492A2-F5B1-42E3-9D9D-2E5C8219172C}" type="sibTrans" cxnId="{CE4DCCF2-8684-413A-BB6D-D16BA3DAB478}">
      <dgm:prSet/>
      <dgm:spPr/>
      <dgm:t>
        <a:bodyPr/>
        <a:lstStyle/>
        <a:p>
          <a:endParaRPr lang="en-GB"/>
        </a:p>
      </dgm:t>
    </dgm:pt>
    <dgm:pt modelId="{E6B5D2FD-4231-4DDF-B2B3-0F27689CE684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VALUES </a:t>
          </a:r>
          <a:endParaRPr lang="en-GB" dirty="0"/>
        </a:p>
      </dgm:t>
    </dgm:pt>
    <dgm:pt modelId="{FDACBD1C-CC0D-4CDA-9C12-AC7D87A044EB}" type="parTrans" cxnId="{FC558B10-A177-4A35-991F-A8110997175B}">
      <dgm:prSet/>
      <dgm:spPr/>
      <dgm:t>
        <a:bodyPr/>
        <a:lstStyle/>
        <a:p>
          <a:endParaRPr lang="en-GB"/>
        </a:p>
      </dgm:t>
    </dgm:pt>
    <dgm:pt modelId="{6AB05081-B8C5-47DC-87F3-B975200DC092}" type="sibTrans" cxnId="{FC558B10-A177-4A35-991F-A8110997175B}">
      <dgm:prSet/>
      <dgm:spPr/>
      <dgm:t>
        <a:bodyPr/>
        <a:lstStyle/>
        <a:p>
          <a:endParaRPr lang="en-GB"/>
        </a:p>
      </dgm:t>
    </dgm:pt>
    <dgm:pt modelId="{F8850949-A9EE-4596-9DFC-0CD04090BC76}">
      <dgm:prSet phldrT="[Text]"/>
      <dgm:spPr/>
      <dgm:t>
        <a:bodyPr/>
        <a:lstStyle/>
        <a:p>
          <a:r>
            <a:rPr lang="en-GB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Desirable beliefs and personal attributes that a learner acquires through knowledge and skill that influence performance.</a:t>
          </a:r>
          <a:endParaRPr lang="en-GB" b="0" dirty="0"/>
        </a:p>
      </dgm:t>
    </dgm:pt>
    <dgm:pt modelId="{45A2BF6A-7A17-48EC-A8F1-E1832009E52B}" type="parTrans" cxnId="{051A56C7-B9FE-470B-A3E5-1E4A1CDE716A}">
      <dgm:prSet/>
      <dgm:spPr/>
      <dgm:t>
        <a:bodyPr/>
        <a:lstStyle/>
        <a:p>
          <a:endParaRPr lang="en-GB"/>
        </a:p>
      </dgm:t>
    </dgm:pt>
    <dgm:pt modelId="{A00F0C19-3488-457E-931B-4060CF2D1A96}" type="sibTrans" cxnId="{051A56C7-B9FE-470B-A3E5-1E4A1CDE716A}">
      <dgm:prSet/>
      <dgm:spPr/>
      <dgm:t>
        <a:bodyPr/>
        <a:lstStyle/>
        <a:p>
          <a:endParaRPr lang="en-GB"/>
        </a:p>
      </dgm:t>
    </dgm:pt>
    <dgm:pt modelId="{6D227212-BCBB-4CA6-AE2A-35158C737968}" type="pres">
      <dgm:prSet presAssocID="{087C912A-885F-455B-BA43-3A331CB67991}" presName="Name0" presStyleCnt="0">
        <dgm:presLayoutVars>
          <dgm:dir/>
          <dgm:animLvl val="lvl"/>
          <dgm:resizeHandles val="exact"/>
        </dgm:presLayoutVars>
      </dgm:prSet>
      <dgm:spPr/>
    </dgm:pt>
    <dgm:pt modelId="{84B377E8-F1EE-41AA-866F-6E53A50C003F}" type="pres">
      <dgm:prSet presAssocID="{879EB39A-064E-406A-BADE-7367229FC59B}" presName="linNode" presStyleCnt="0"/>
      <dgm:spPr/>
    </dgm:pt>
    <dgm:pt modelId="{4B8BE115-1202-4382-ADBE-9D76622568E1}" type="pres">
      <dgm:prSet presAssocID="{879EB39A-064E-406A-BADE-7367229FC59B}" presName="parentText" presStyleLbl="node1" presStyleIdx="0" presStyleCnt="3" custScaleX="78299" custScaleY="44567">
        <dgm:presLayoutVars>
          <dgm:chMax val="1"/>
          <dgm:bulletEnabled val="1"/>
        </dgm:presLayoutVars>
      </dgm:prSet>
      <dgm:spPr/>
    </dgm:pt>
    <dgm:pt modelId="{0245AB41-2C11-4A24-ADDC-54068DEF8BE9}" type="pres">
      <dgm:prSet presAssocID="{879EB39A-064E-406A-BADE-7367229FC59B}" presName="descendantText" presStyleLbl="alignAccFollowNode1" presStyleIdx="0" presStyleCnt="3" custScaleY="67906" custLinFactNeighborX="3128">
        <dgm:presLayoutVars>
          <dgm:bulletEnabled val="1"/>
        </dgm:presLayoutVars>
      </dgm:prSet>
      <dgm:spPr/>
    </dgm:pt>
    <dgm:pt modelId="{CE9231AA-0D96-47B1-AD6A-55B1B5AE8887}" type="pres">
      <dgm:prSet presAssocID="{404C456D-5ADD-4468-8959-0325C5B9294E}" presName="sp" presStyleCnt="0"/>
      <dgm:spPr/>
    </dgm:pt>
    <dgm:pt modelId="{59EA25D4-7654-43EA-A783-F1FD71D847CA}" type="pres">
      <dgm:prSet presAssocID="{880C2528-CD5F-4E0F-85ED-7A3278949AF7}" presName="linNode" presStyleCnt="0"/>
      <dgm:spPr/>
    </dgm:pt>
    <dgm:pt modelId="{941F0E5E-F6B2-4B86-97F6-FE629C2F759D}" type="pres">
      <dgm:prSet presAssocID="{880C2528-CD5F-4E0F-85ED-7A3278949AF7}" presName="parentText" presStyleLbl="node1" presStyleIdx="1" presStyleCnt="3" custScaleX="78298" custScaleY="36866">
        <dgm:presLayoutVars>
          <dgm:chMax val="1"/>
          <dgm:bulletEnabled val="1"/>
        </dgm:presLayoutVars>
      </dgm:prSet>
      <dgm:spPr/>
    </dgm:pt>
    <dgm:pt modelId="{522F6434-EAC0-4325-BFFF-9A17A68C3A96}" type="pres">
      <dgm:prSet presAssocID="{880C2528-CD5F-4E0F-85ED-7A3278949AF7}" presName="descendantText" presStyleLbl="alignAccFollowNode1" presStyleIdx="1" presStyleCnt="3" custLinFactNeighborX="2737">
        <dgm:presLayoutVars>
          <dgm:bulletEnabled val="1"/>
        </dgm:presLayoutVars>
      </dgm:prSet>
      <dgm:spPr/>
    </dgm:pt>
    <dgm:pt modelId="{6CBDE9A4-2BA5-4163-95E3-275A485E7522}" type="pres">
      <dgm:prSet presAssocID="{42678E5A-089F-453A-9BDC-F31F1D0F480C}" presName="sp" presStyleCnt="0"/>
      <dgm:spPr/>
    </dgm:pt>
    <dgm:pt modelId="{6405A17B-500C-445D-8093-0F2F6BEBDAD2}" type="pres">
      <dgm:prSet presAssocID="{E6B5D2FD-4231-4DDF-B2B3-0F27689CE684}" presName="linNode" presStyleCnt="0"/>
      <dgm:spPr/>
    </dgm:pt>
    <dgm:pt modelId="{4B9DADF2-31E5-4EE6-A6DD-69F7A5DADE93}" type="pres">
      <dgm:prSet presAssocID="{E6B5D2FD-4231-4DDF-B2B3-0F27689CE684}" presName="parentText" presStyleLbl="node1" presStyleIdx="2" presStyleCnt="3" custScaleX="76736" custScaleY="38825">
        <dgm:presLayoutVars>
          <dgm:chMax val="1"/>
          <dgm:bulletEnabled val="1"/>
        </dgm:presLayoutVars>
      </dgm:prSet>
      <dgm:spPr/>
    </dgm:pt>
    <dgm:pt modelId="{3575D72A-04AA-4930-B82C-00B66745ECA9}" type="pres">
      <dgm:prSet presAssocID="{E6B5D2FD-4231-4DDF-B2B3-0F27689CE684}" presName="descendantText" presStyleLbl="alignAccFollowNode1" presStyleIdx="2" presStyleCnt="3" custScaleY="52874" custLinFactNeighborX="3128">
        <dgm:presLayoutVars>
          <dgm:bulletEnabled val="1"/>
        </dgm:presLayoutVars>
      </dgm:prSet>
      <dgm:spPr/>
    </dgm:pt>
  </dgm:ptLst>
  <dgm:cxnLst>
    <dgm:cxn modelId="{FC558B10-A177-4A35-991F-A8110997175B}" srcId="{087C912A-885F-455B-BA43-3A331CB67991}" destId="{E6B5D2FD-4231-4DDF-B2B3-0F27689CE684}" srcOrd="2" destOrd="0" parTransId="{FDACBD1C-CC0D-4CDA-9C12-AC7D87A044EB}" sibTransId="{6AB05081-B8C5-47DC-87F3-B975200DC092}"/>
    <dgm:cxn modelId="{38C8A524-CBFC-4930-8B21-965A8385B093}" type="presOf" srcId="{087C912A-885F-455B-BA43-3A331CB67991}" destId="{6D227212-BCBB-4CA6-AE2A-35158C737968}" srcOrd="0" destOrd="0" presId="urn:microsoft.com/office/officeart/2005/8/layout/vList5"/>
    <dgm:cxn modelId="{F175DC5F-4DC8-4B4D-93D6-439E6BE55DBD}" type="presOf" srcId="{880C2528-CD5F-4E0F-85ED-7A3278949AF7}" destId="{941F0E5E-F6B2-4B86-97F6-FE629C2F759D}" srcOrd="0" destOrd="0" presId="urn:microsoft.com/office/officeart/2005/8/layout/vList5"/>
    <dgm:cxn modelId="{517CED62-57ED-4B84-AD62-544343FF84E8}" srcId="{879EB39A-064E-406A-BADE-7367229FC59B}" destId="{1647CCD5-D1E9-4C1A-8983-F064167E0E65}" srcOrd="0" destOrd="0" parTransId="{3A950D87-FA80-4710-9C02-8EC053C15131}" sibTransId="{EF3CED97-D0B0-469E-BD57-9839E0C180D6}"/>
    <dgm:cxn modelId="{48B6E859-A682-4EB3-BC89-95F082039763}" type="presOf" srcId="{D1B9CE76-4C35-43F0-92CC-FB0E42D6B746}" destId="{522F6434-EAC0-4325-BFFF-9A17A68C3A96}" srcOrd="0" destOrd="0" presId="urn:microsoft.com/office/officeart/2005/8/layout/vList5"/>
    <dgm:cxn modelId="{5B916C81-8ED3-4CCA-A159-013E6E963CD2}" srcId="{087C912A-885F-455B-BA43-3A331CB67991}" destId="{879EB39A-064E-406A-BADE-7367229FC59B}" srcOrd="0" destOrd="0" parTransId="{27688403-8CDE-40EA-B1F3-0B50DE1892B1}" sibTransId="{404C456D-5ADD-4468-8959-0325C5B9294E}"/>
    <dgm:cxn modelId="{2D7B5581-5F1B-4784-AE1D-98E88D8545B0}" type="presOf" srcId="{E6B5D2FD-4231-4DDF-B2B3-0F27689CE684}" destId="{4B9DADF2-31E5-4EE6-A6DD-69F7A5DADE93}" srcOrd="0" destOrd="0" presId="urn:microsoft.com/office/officeart/2005/8/layout/vList5"/>
    <dgm:cxn modelId="{8C2B0EC3-1194-4313-9397-1ACFDB193841}" type="presOf" srcId="{879EB39A-064E-406A-BADE-7367229FC59B}" destId="{4B8BE115-1202-4382-ADBE-9D76622568E1}" srcOrd="0" destOrd="0" presId="urn:microsoft.com/office/officeart/2005/8/layout/vList5"/>
    <dgm:cxn modelId="{051A56C7-B9FE-470B-A3E5-1E4A1CDE716A}" srcId="{E6B5D2FD-4231-4DDF-B2B3-0F27689CE684}" destId="{F8850949-A9EE-4596-9DFC-0CD04090BC76}" srcOrd="0" destOrd="0" parTransId="{45A2BF6A-7A17-48EC-A8F1-E1832009E52B}" sibTransId="{A00F0C19-3488-457E-931B-4060CF2D1A96}"/>
    <dgm:cxn modelId="{DA4A49D2-B5D3-43EB-AE9A-9B9D2A433E08}" srcId="{087C912A-885F-455B-BA43-3A331CB67991}" destId="{880C2528-CD5F-4E0F-85ED-7A3278949AF7}" srcOrd="1" destOrd="0" parTransId="{4522671D-0A2F-47DA-919C-962C2C02FA5D}" sibTransId="{42678E5A-089F-453A-9BDC-F31F1D0F480C}"/>
    <dgm:cxn modelId="{4A6C59D8-EAE5-4C4C-9DEC-55A1F881BF2E}" type="presOf" srcId="{1647CCD5-D1E9-4C1A-8983-F064167E0E65}" destId="{0245AB41-2C11-4A24-ADDC-54068DEF8BE9}" srcOrd="0" destOrd="0" presId="urn:microsoft.com/office/officeart/2005/8/layout/vList5"/>
    <dgm:cxn modelId="{D7887EDC-28D5-4F67-9AC6-165188BB9C24}" type="presOf" srcId="{F8850949-A9EE-4596-9DFC-0CD04090BC76}" destId="{3575D72A-04AA-4930-B82C-00B66745ECA9}" srcOrd="0" destOrd="0" presId="urn:microsoft.com/office/officeart/2005/8/layout/vList5"/>
    <dgm:cxn modelId="{CE4DCCF2-8684-413A-BB6D-D16BA3DAB478}" srcId="{880C2528-CD5F-4E0F-85ED-7A3278949AF7}" destId="{D1B9CE76-4C35-43F0-92CC-FB0E42D6B746}" srcOrd="0" destOrd="0" parTransId="{20E8DCCA-7ED2-44C6-AACE-C342EE3F39E0}" sibTransId="{820492A2-F5B1-42E3-9D9D-2E5C8219172C}"/>
    <dgm:cxn modelId="{2230C934-58A4-441C-B9BE-023E686B0511}" type="presParOf" srcId="{6D227212-BCBB-4CA6-AE2A-35158C737968}" destId="{84B377E8-F1EE-41AA-866F-6E53A50C003F}" srcOrd="0" destOrd="0" presId="urn:microsoft.com/office/officeart/2005/8/layout/vList5"/>
    <dgm:cxn modelId="{45CFB716-0A75-44FE-B272-FB7C7DA3BD0D}" type="presParOf" srcId="{84B377E8-F1EE-41AA-866F-6E53A50C003F}" destId="{4B8BE115-1202-4382-ADBE-9D76622568E1}" srcOrd="0" destOrd="0" presId="urn:microsoft.com/office/officeart/2005/8/layout/vList5"/>
    <dgm:cxn modelId="{60B52B6F-5699-4A5B-AB6B-C866B1C6C18B}" type="presParOf" srcId="{84B377E8-F1EE-41AA-866F-6E53A50C003F}" destId="{0245AB41-2C11-4A24-ADDC-54068DEF8BE9}" srcOrd="1" destOrd="0" presId="urn:microsoft.com/office/officeart/2005/8/layout/vList5"/>
    <dgm:cxn modelId="{8A24E98E-1688-441D-960A-C49273DDF240}" type="presParOf" srcId="{6D227212-BCBB-4CA6-AE2A-35158C737968}" destId="{CE9231AA-0D96-47B1-AD6A-55B1B5AE8887}" srcOrd="1" destOrd="0" presId="urn:microsoft.com/office/officeart/2005/8/layout/vList5"/>
    <dgm:cxn modelId="{753DB782-2810-4249-BDC8-43102A8EE729}" type="presParOf" srcId="{6D227212-BCBB-4CA6-AE2A-35158C737968}" destId="{59EA25D4-7654-43EA-A783-F1FD71D847CA}" srcOrd="2" destOrd="0" presId="urn:microsoft.com/office/officeart/2005/8/layout/vList5"/>
    <dgm:cxn modelId="{4DF37005-4C4F-4542-8304-44581A726611}" type="presParOf" srcId="{59EA25D4-7654-43EA-A783-F1FD71D847CA}" destId="{941F0E5E-F6B2-4B86-97F6-FE629C2F759D}" srcOrd="0" destOrd="0" presId="urn:microsoft.com/office/officeart/2005/8/layout/vList5"/>
    <dgm:cxn modelId="{650DA7FC-15B4-415D-8017-85B6821EA8C4}" type="presParOf" srcId="{59EA25D4-7654-43EA-A783-F1FD71D847CA}" destId="{522F6434-EAC0-4325-BFFF-9A17A68C3A96}" srcOrd="1" destOrd="0" presId="urn:microsoft.com/office/officeart/2005/8/layout/vList5"/>
    <dgm:cxn modelId="{CEEF0DEB-C1AE-4AA8-9291-C09BC97B74A8}" type="presParOf" srcId="{6D227212-BCBB-4CA6-AE2A-35158C737968}" destId="{6CBDE9A4-2BA5-4163-95E3-275A485E7522}" srcOrd="3" destOrd="0" presId="urn:microsoft.com/office/officeart/2005/8/layout/vList5"/>
    <dgm:cxn modelId="{58515B0B-D7BD-4DAC-A148-08C8E1006F43}" type="presParOf" srcId="{6D227212-BCBB-4CA6-AE2A-35158C737968}" destId="{6405A17B-500C-445D-8093-0F2F6BEBDAD2}" srcOrd="4" destOrd="0" presId="urn:microsoft.com/office/officeart/2005/8/layout/vList5"/>
    <dgm:cxn modelId="{D6F96351-2BA1-4347-96B6-3E64A0BE0758}" type="presParOf" srcId="{6405A17B-500C-445D-8093-0F2F6BEBDAD2}" destId="{4B9DADF2-31E5-4EE6-A6DD-69F7A5DADE93}" srcOrd="0" destOrd="0" presId="urn:microsoft.com/office/officeart/2005/8/layout/vList5"/>
    <dgm:cxn modelId="{69A0B23B-608E-42FE-AB74-1380B125E336}" type="presParOf" srcId="{6405A17B-500C-445D-8093-0F2F6BEBDAD2}" destId="{3575D72A-04AA-4930-B82C-00B66745EC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B79C1-7B23-4E82-8545-EC9A9AFA99FE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BAB3AC3-78F9-4DFC-9CD6-306E2609AD22}">
      <dgm:prSet phldrT="[Text]" custT="1"/>
      <dgm:spPr>
        <a:xfrm>
          <a:off x="3512461" y="1874448"/>
          <a:ext cx="3220744" cy="160589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FF00FF"/>
          </a:solidFill>
          <a:prstDash val="solid"/>
        </a:ln>
        <a:effectLst/>
      </dgm:spPr>
      <dgm:t>
        <a:bodyPr/>
        <a:lstStyle/>
        <a:p>
          <a:r>
            <a:rPr lang="en-GB" sz="3600" b="1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Learning Experiences</a:t>
          </a:r>
        </a:p>
      </dgm:t>
    </dgm:pt>
    <dgm:pt modelId="{3D497701-0331-4C91-9033-557D329DB39E}" type="parTrans" cxnId="{1DEE72B6-BB6E-4881-9E59-A496F70F2B70}">
      <dgm:prSet/>
      <dgm:spPr/>
      <dgm:t>
        <a:bodyPr/>
        <a:lstStyle/>
        <a:p>
          <a:endParaRPr lang="en-GB"/>
        </a:p>
      </dgm:t>
    </dgm:pt>
    <dgm:pt modelId="{B28C0481-9AD4-402D-BC2B-8BD1F66EE5DD}" type="sibTrans" cxnId="{1DEE72B6-BB6E-4881-9E59-A496F70F2B70}">
      <dgm:prSet/>
      <dgm:spPr/>
      <dgm:t>
        <a:bodyPr/>
        <a:lstStyle/>
        <a:p>
          <a:endParaRPr lang="en-GB"/>
        </a:p>
      </dgm:t>
    </dgm:pt>
    <dgm:pt modelId="{F90F6AE3-7E8D-46D5-920F-596E952CC6C5}">
      <dgm:prSet phldrT="[Text]" custT="1"/>
      <dgm:spPr>
        <a:xfrm>
          <a:off x="3522291" y="-49741"/>
          <a:ext cx="3201084" cy="152585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4000" b="1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Prior Knowledge</a:t>
          </a:r>
        </a:p>
      </dgm:t>
    </dgm:pt>
    <dgm:pt modelId="{B4AA7CC9-5F58-454F-804A-20C50C504125}" type="parTrans" cxnId="{1D5FF93B-4A28-4567-B907-8F414152B76A}">
      <dgm:prSet/>
      <dgm:spPr>
        <a:xfrm rot="16200000">
          <a:off x="5017275" y="1442867"/>
          <a:ext cx="211116" cy="476777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8686045-0F41-4520-9822-C6AF4948197A}" type="sibTrans" cxnId="{1D5FF93B-4A28-4567-B907-8F414152B76A}">
      <dgm:prSet/>
      <dgm:spPr/>
      <dgm:t>
        <a:bodyPr/>
        <a:lstStyle/>
        <a:p>
          <a:endParaRPr lang="en-GB"/>
        </a:p>
      </dgm:t>
    </dgm:pt>
    <dgm:pt modelId="{16DC347E-9ECF-4387-99AD-ED035F8CCD5B}">
      <dgm:prSet phldrT="[Text]" custT="1"/>
      <dgm:spPr>
        <a:xfrm>
          <a:off x="7342641" y="1298426"/>
          <a:ext cx="2742719" cy="254803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4000" b="1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Learning Styles</a:t>
          </a:r>
        </a:p>
      </dgm:t>
    </dgm:pt>
    <dgm:pt modelId="{8356ADE7-D3D3-4162-89CF-4C32BA268C6C}" type="parTrans" cxnId="{40770648-EE06-4A9B-B7E0-F9025A72DEAC}">
      <dgm:prSet/>
      <dgm:spPr>
        <a:xfrm rot="21499560">
          <a:off x="6961830" y="2187377"/>
          <a:ext cx="324961" cy="868703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5663136-92C3-4F1B-9F04-9AACD198B304}" type="sibTrans" cxnId="{40770648-EE06-4A9B-B7E0-F9025A72DEAC}">
      <dgm:prSet/>
      <dgm:spPr/>
      <dgm:t>
        <a:bodyPr/>
        <a:lstStyle/>
        <a:p>
          <a:endParaRPr lang="en-GB"/>
        </a:p>
      </dgm:t>
    </dgm:pt>
    <dgm:pt modelId="{24234DAF-2457-440C-94EF-1C8BB3F9ABDD}">
      <dgm:prSet phldrT="[Text]" custT="1"/>
      <dgm:spPr>
        <a:xfrm>
          <a:off x="2873642" y="3895530"/>
          <a:ext cx="4498382" cy="149215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3500" b="1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Differentiated Learning</a:t>
          </a:r>
        </a:p>
      </dgm:t>
    </dgm:pt>
    <dgm:pt modelId="{7312F837-11ED-42E5-A262-45B4F8F3FFA3}" type="parTrans" cxnId="{E5A8C12D-9C3A-43E7-86DA-D4C37F6D0F29}">
      <dgm:prSet/>
      <dgm:spPr>
        <a:xfrm rot="5400000">
          <a:off x="5012810" y="3443322"/>
          <a:ext cx="220046" cy="476777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5713518-2C22-41A6-83C8-7E01ED06367B}" type="sibTrans" cxnId="{E5A8C12D-9C3A-43E7-86DA-D4C37F6D0F29}">
      <dgm:prSet/>
      <dgm:spPr/>
      <dgm:t>
        <a:bodyPr/>
        <a:lstStyle/>
        <a:p>
          <a:endParaRPr lang="en-GB"/>
        </a:p>
      </dgm:t>
    </dgm:pt>
    <dgm:pt modelId="{43508644-FFD4-4DA7-AD4D-000D52C0AAC8}">
      <dgm:prSet phldrT="[Text]" custT="1"/>
      <dgm:spPr>
        <a:xfrm>
          <a:off x="0" y="1597596"/>
          <a:ext cx="2938057" cy="198468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3800" b="1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Multiple intelligence theory</a:t>
          </a:r>
        </a:p>
      </dgm:t>
    </dgm:pt>
    <dgm:pt modelId="{8503651B-6E1C-4759-8221-C201C711D45C}" type="parTrans" cxnId="{49B1745F-88FF-43A0-9C44-35D34067CB6C}">
      <dgm:prSet/>
      <dgm:spPr>
        <a:xfrm rot="10882272">
          <a:off x="3081386" y="2393806"/>
          <a:ext cx="305991" cy="476777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E5E9D32-097E-47FB-8244-5D2C67EAD5E3}" type="sibTrans" cxnId="{49B1745F-88FF-43A0-9C44-35D34067CB6C}">
      <dgm:prSet/>
      <dgm:spPr/>
      <dgm:t>
        <a:bodyPr/>
        <a:lstStyle/>
        <a:p>
          <a:endParaRPr lang="en-GB"/>
        </a:p>
      </dgm:t>
    </dgm:pt>
    <dgm:pt modelId="{77149401-18A3-4388-934E-69B550ED1FEB}" type="pres">
      <dgm:prSet presAssocID="{4CCB79C1-7B23-4E82-8545-EC9A9AFA99F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D6B3DF-ADE5-4B8E-8353-A4213C4075A1}" type="pres">
      <dgm:prSet presAssocID="{6BAB3AC3-78F9-4DFC-9CD6-306E2609AD22}" presName="centerShape" presStyleLbl="node0" presStyleIdx="0" presStyleCnt="1" custScaleX="229678" custScaleY="114520"/>
      <dgm:spPr/>
    </dgm:pt>
    <dgm:pt modelId="{308991DF-FDA1-4A46-9956-08A287A01087}" type="pres">
      <dgm:prSet presAssocID="{B4AA7CC9-5F58-454F-804A-20C50C504125}" presName="parTrans" presStyleLbl="sibTrans2D1" presStyleIdx="0" presStyleCnt="4"/>
      <dgm:spPr/>
    </dgm:pt>
    <dgm:pt modelId="{85627A90-89CE-4EE1-A8FB-290BDD6A2376}" type="pres">
      <dgm:prSet presAssocID="{B4AA7CC9-5F58-454F-804A-20C50C504125}" presName="connectorText" presStyleLbl="sibTrans2D1" presStyleIdx="0" presStyleCnt="4"/>
      <dgm:spPr/>
    </dgm:pt>
    <dgm:pt modelId="{6A35FC77-A165-4A59-9F75-E863F159B71B}" type="pres">
      <dgm:prSet presAssocID="{F90F6AE3-7E8D-46D5-920F-596E952CC6C5}" presName="node" presStyleLbl="node1" presStyleIdx="0" presStyleCnt="4" custScaleX="228276" custScaleY="108812">
        <dgm:presLayoutVars>
          <dgm:bulletEnabled val="1"/>
        </dgm:presLayoutVars>
      </dgm:prSet>
      <dgm:spPr/>
    </dgm:pt>
    <dgm:pt modelId="{5395EA28-A98B-4565-A979-57C0D5B3A792}" type="pres">
      <dgm:prSet presAssocID="{8356ADE7-D3D3-4162-89CF-4C32BA268C6C}" presName="parTrans" presStyleLbl="sibTrans2D1" presStyleIdx="1" presStyleCnt="4" custScaleX="164206" custScaleY="100131" custLinFactNeighborX="3687" custLinFactNeighborY="5284"/>
      <dgm:spPr/>
    </dgm:pt>
    <dgm:pt modelId="{471FA1D6-EBEF-4DC9-AF1C-66882F7810F3}" type="pres">
      <dgm:prSet presAssocID="{8356ADE7-D3D3-4162-89CF-4C32BA268C6C}" presName="connectorText" presStyleLbl="sibTrans2D1" presStyleIdx="1" presStyleCnt="4"/>
      <dgm:spPr/>
    </dgm:pt>
    <dgm:pt modelId="{E4ED0355-7053-4AA8-910C-2519437FA378}" type="pres">
      <dgm:prSet presAssocID="{16DC347E-9ECF-4387-99AD-ED035F8CCD5B}" presName="node" presStyleLbl="node1" presStyleIdx="1" presStyleCnt="4" custScaleX="209643" custScaleY="141554" custRadScaleRad="189262" custRadScaleInc="-3166">
        <dgm:presLayoutVars>
          <dgm:bulletEnabled val="1"/>
        </dgm:presLayoutVars>
      </dgm:prSet>
      <dgm:spPr/>
    </dgm:pt>
    <dgm:pt modelId="{6CFB1AE8-FDDD-4A76-85FC-76959129BC43}" type="pres">
      <dgm:prSet presAssocID="{7312F837-11ED-42E5-A262-45B4F8F3FFA3}" presName="parTrans" presStyleLbl="sibTrans2D1" presStyleIdx="2" presStyleCnt="4"/>
      <dgm:spPr/>
    </dgm:pt>
    <dgm:pt modelId="{024419B8-7232-4D58-9F1F-EC8E9A30AC94}" type="pres">
      <dgm:prSet presAssocID="{7312F837-11ED-42E5-A262-45B4F8F3FFA3}" presName="connectorText" presStyleLbl="sibTrans2D1" presStyleIdx="2" presStyleCnt="4"/>
      <dgm:spPr/>
    </dgm:pt>
    <dgm:pt modelId="{1D68762B-DC67-4D59-86F7-7C1274F5B4F3}" type="pres">
      <dgm:prSet presAssocID="{24234DAF-2457-440C-94EF-1C8BB3F9ABDD}" presName="node" presStyleLbl="node1" presStyleIdx="2" presStyleCnt="4" custScaleX="252068" custScaleY="108704">
        <dgm:presLayoutVars>
          <dgm:bulletEnabled val="1"/>
        </dgm:presLayoutVars>
      </dgm:prSet>
      <dgm:spPr/>
    </dgm:pt>
    <dgm:pt modelId="{B9811470-A54D-4DF2-912E-B123D5EE29C6}" type="pres">
      <dgm:prSet presAssocID="{8503651B-6E1C-4759-8221-C201C711D45C}" presName="parTrans" presStyleLbl="sibTrans2D1" presStyleIdx="3" presStyleCnt="4"/>
      <dgm:spPr/>
    </dgm:pt>
    <dgm:pt modelId="{0B742DA1-88D5-4D64-9D5C-39A74790774E}" type="pres">
      <dgm:prSet presAssocID="{8503651B-6E1C-4759-8221-C201C711D45C}" presName="connectorText" presStyleLbl="sibTrans2D1" presStyleIdx="3" presStyleCnt="4"/>
      <dgm:spPr/>
    </dgm:pt>
    <dgm:pt modelId="{FFC90134-7CEF-4FDB-AA38-790321AF5620}" type="pres">
      <dgm:prSet presAssocID="{43508644-FFD4-4DA7-AD4D-000D52C0AAC8}" presName="node" presStyleLbl="node1" presStyleIdx="3" presStyleCnt="4" custScaleX="209519" custScaleY="141532" custRadScaleRad="212269" custRadScaleInc="2671">
        <dgm:presLayoutVars>
          <dgm:bulletEnabled val="1"/>
        </dgm:presLayoutVars>
      </dgm:prSet>
      <dgm:spPr/>
    </dgm:pt>
  </dgm:ptLst>
  <dgm:cxnLst>
    <dgm:cxn modelId="{11024A08-1634-4709-8D84-EB41E9D47EF7}" type="presOf" srcId="{8503651B-6E1C-4759-8221-C201C711D45C}" destId="{0B742DA1-88D5-4D64-9D5C-39A74790774E}" srcOrd="1" destOrd="0" presId="urn:microsoft.com/office/officeart/2005/8/layout/radial5"/>
    <dgm:cxn modelId="{472D9228-67F1-4BA3-93FB-85280F031F00}" type="presOf" srcId="{6BAB3AC3-78F9-4DFC-9CD6-306E2609AD22}" destId="{6BD6B3DF-ADE5-4B8E-8353-A4213C4075A1}" srcOrd="0" destOrd="0" presId="urn:microsoft.com/office/officeart/2005/8/layout/radial5"/>
    <dgm:cxn modelId="{DD351B2B-3691-47D1-AD4B-E43182FD3CAB}" type="presOf" srcId="{8356ADE7-D3D3-4162-89CF-4C32BA268C6C}" destId="{5395EA28-A98B-4565-A979-57C0D5B3A792}" srcOrd="0" destOrd="0" presId="urn:microsoft.com/office/officeart/2005/8/layout/radial5"/>
    <dgm:cxn modelId="{E5A8C12D-9C3A-43E7-86DA-D4C37F6D0F29}" srcId="{6BAB3AC3-78F9-4DFC-9CD6-306E2609AD22}" destId="{24234DAF-2457-440C-94EF-1C8BB3F9ABDD}" srcOrd="2" destOrd="0" parTransId="{7312F837-11ED-42E5-A262-45B4F8F3FFA3}" sibTransId="{75713518-2C22-41A6-83C8-7E01ED06367B}"/>
    <dgm:cxn modelId="{DC54ED2F-A934-4339-BCEA-DC9C4B24856A}" type="presOf" srcId="{16DC347E-9ECF-4387-99AD-ED035F8CCD5B}" destId="{E4ED0355-7053-4AA8-910C-2519437FA378}" srcOrd="0" destOrd="0" presId="urn:microsoft.com/office/officeart/2005/8/layout/radial5"/>
    <dgm:cxn modelId="{1D5FF93B-4A28-4567-B907-8F414152B76A}" srcId="{6BAB3AC3-78F9-4DFC-9CD6-306E2609AD22}" destId="{F90F6AE3-7E8D-46D5-920F-596E952CC6C5}" srcOrd="0" destOrd="0" parTransId="{B4AA7CC9-5F58-454F-804A-20C50C504125}" sibTransId="{B8686045-0F41-4520-9822-C6AF4948197A}"/>
    <dgm:cxn modelId="{49B1745F-88FF-43A0-9C44-35D34067CB6C}" srcId="{6BAB3AC3-78F9-4DFC-9CD6-306E2609AD22}" destId="{43508644-FFD4-4DA7-AD4D-000D52C0AAC8}" srcOrd="3" destOrd="0" parTransId="{8503651B-6E1C-4759-8221-C201C711D45C}" sibTransId="{8E5E9D32-097E-47FB-8244-5D2C67EAD5E3}"/>
    <dgm:cxn modelId="{6E05E364-B567-4BFF-9F47-0A55BC1EBE41}" type="presOf" srcId="{43508644-FFD4-4DA7-AD4D-000D52C0AAC8}" destId="{FFC90134-7CEF-4FDB-AA38-790321AF5620}" srcOrd="0" destOrd="0" presId="urn:microsoft.com/office/officeart/2005/8/layout/radial5"/>
    <dgm:cxn modelId="{6B3A9A67-D7E7-4821-90B4-7680E56BB457}" type="presOf" srcId="{8503651B-6E1C-4759-8221-C201C711D45C}" destId="{B9811470-A54D-4DF2-912E-B123D5EE29C6}" srcOrd="0" destOrd="0" presId="urn:microsoft.com/office/officeart/2005/8/layout/radial5"/>
    <dgm:cxn modelId="{40770648-EE06-4A9B-B7E0-F9025A72DEAC}" srcId="{6BAB3AC3-78F9-4DFC-9CD6-306E2609AD22}" destId="{16DC347E-9ECF-4387-99AD-ED035F8CCD5B}" srcOrd="1" destOrd="0" parTransId="{8356ADE7-D3D3-4162-89CF-4C32BA268C6C}" sibTransId="{55663136-92C3-4F1B-9F04-9AACD198B304}"/>
    <dgm:cxn modelId="{0BFCC34C-66E7-430B-A33A-82BCBD7B36F7}" type="presOf" srcId="{7312F837-11ED-42E5-A262-45B4F8F3FFA3}" destId="{6CFB1AE8-FDDD-4A76-85FC-76959129BC43}" srcOrd="0" destOrd="0" presId="urn:microsoft.com/office/officeart/2005/8/layout/radial5"/>
    <dgm:cxn modelId="{B597D395-49DF-4620-93AF-40D2D7965973}" type="presOf" srcId="{24234DAF-2457-440C-94EF-1C8BB3F9ABDD}" destId="{1D68762B-DC67-4D59-86F7-7C1274F5B4F3}" srcOrd="0" destOrd="0" presId="urn:microsoft.com/office/officeart/2005/8/layout/radial5"/>
    <dgm:cxn modelId="{0EB08396-87C1-45F3-A0F0-7F8A10A1A6C2}" type="presOf" srcId="{8356ADE7-D3D3-4162-89CF-4C32BA268C6C}" destId="{471FA1D6-EBEF-4DC9-AF1C-66882F7810F3}" srcOrd="1" destOrd="0" presId="urn:microsoft.com/office/officeart/2005/8/layout/radial5"/>
    <dgm:cxn modelId="{C88BA196-6B12-420B-B1F2-21C7A927554D}" type="presOf" srcId="{4CCB79C1-7B23-4E82-8545-EC9A9AFA99FE}" destId="{77149401-18A3-4388-934E-69B550ED1FEB}" srcOrd="0" destOrd="0" presId="urn:microsoft.com/office/officeart/2005/8/layout/radial5"/>
    <dgm:cxn modelId="{FBB5009B-2A5A-4DBE-91CA-1C645353937A}" type="presOf" srcId="{F90F6AE3-7E8D-46D5-920F-596E952CC6C5}" destId="{6A35FC77-A165-4A59-9F75-E863F159B71B}" srcOrd="0" destOrd="0" presId="urn:microsoft.com/office/officeart/2005/8/layout/radial5"/>
    <dgm:cxn modelId="{1DEE72B6-BB6E-4881-9E59-A496F70F2B70}" srcId="{4CCB79C1-7B23-4E82-8545-EC9A9AFA99FE}" destId="{6BAB3AC3-78F9-4DFC-9CD6-306E2609AD22}" srcOrd="0" destOrd="0" parTransId="{3D497701-0331-4C91-9033-557D329DB39E}" sibTransId="{B28C0481-9AD4-402D-BC2B-8BD1F66EE5DD}"/>
    <dgm:cxn modelId="{F9894CD2-CB18-4CEE-A4EC-0FEBC7C7DB85}" type="presOf" srcId="{B4AA7CC9-5F58-454F-804A-20C50C504125}" destId="{308991DF-FDA1-4A46-9956-08A287A01087}" srcOrd="0" destOrd="0" presId="urn:microsoft.com/office/officeart/2005/8/layout/radial5"/>
    <dgm:cxn modelId="{7F1EB7E9-9961-487A-9FC5-21A355B36A46}" type="presOf" srcId="{B4AA7CC9-5F58-454F-804A-20C50C504125}" destId="{85627A90-89CE-4EE1-A8FB-290BDD6A2376}" srcOrd="1" destOrd="0" presId="urn:microsoft.com/office/officeart/2005/8/layout/radial5"/>
    <dgm:cxn modelId="{329A9CF9-8132-4030-B82F-9283AE86FC2C}" type="presOf" srcId="{7312F837-11ED-42E5-A262-45B4F8F3FFA3}" destId="{024419B8-7232-4D58-9F1F-EC8E9A30AC94}" srcOrd="1" destOrd="0" presId="urn:microsoft.com/office/officeart/2005/8/layout/radial5"/>
    <dgm:cxn modelId="{FAFAFA93-2315-4998-B6DE-00E73F14FB64}" type="presParOf" srcId="{77149401-18A3-4388-934E-69B550ED1FEB}" destId="{6BD6B3DF-ADE5-4B8E-8353-A4213C4075A1}" srcOrd="0" destOrd="0" presId="urn:microsoft.com/office/officeart/2005/8/layout/radial5"/>
    <dgm:cxn modelId="{DC7CB20A-3976-4A76-8257-BE88B3B44DA7}" type="presParOf" srcId="{77149401-18A3-4388-934E-69B550ED1FEB}" destId="{308991DF-FDA1-4A46-9956-08A287A01087}" srcOrd="1" destOrd="0" presId="urn:microsoft.com/office/officeart/2005/8/layout/radial5"/>
    <dgm:cxn modelId="{9BB906E0-E652-4077-B586-E380F03CAF73}" type="presParOf" srcId="{308991DF-FDA1-4A46-9956-08A287A01087}" destId="{85627A90-89CE-4EE1-A8FB-290BDD6A2376}" srcOrd="0" destOrd="0" presId="urn:microsoft.com/office/officeart/2005/8/layout/radial5"/>
    <dgm:cxn modelId="{8AC15070-1047-44D0-B958-2FF53727DFFF}" type="presParOf" srcId="{77149401-18A3-4388-934E-69B550ED1FEB}" destId="{6A35FC77-A165-4A59-9F75-E863F159B71B}" srcOrd="2" destOrd="0" presId="urn:microsoft.com/office/officeart/2005/8/layout/radial5"/>
    <dgm:cxn modelId="{DB9F2A99-2219-454A-BB50-E063AE3A225E}" type="presParOf" srcId="{77149401-18A3-4388-934E-69B550ED1FEB}" destId="{5395EA28-A98B-4565-A979-57C0D5B3A792}" srcOrd="3" destOrd="0" presId="urn:microsoft.com/office/officeart/2005/8/layout/radial5"/>
    <dgm:cxn modelId="{E887AB70-2C07-486E-B141-DD8BF064926C}" type="presParOf" srcId="{5395EA28-A98B-4565-A979-57C0D5B3A792}" destId="{471FA1D6-EBEF-4DC9-AF1C-66882F7810F3}" srcOrd="0" destOrd="0" presId="urn:microsoft.com/office/officeart/2005/8/layout/radial5"/>
    <dgm:cxn modelId="{B2CE63A9-8EB5-4951-80D2-48EA6DC38614}" type="presParOf" srcId="{77149401-18A3-4388-934E-69B550ED1FEB}" destId="{E4ED0355-7053-4AA8-910C-2519437FA378}" srcOrd="4" destOrd="0" presId="urn:microsoft.com/office/officeart/2005/8/layout/radial5"/>
    <dgm:cxn modelId="{BFCF638A-6510-482A-A135-B1530A411733}" type="presParOf" srcId="{77149401-18A3-4388-934E-69B550ED1FEB}" destId="{6CFB1AE8-FDDD-4A76-85FC-76959129BC43}" srcOrd="5" destOrd="0" presId="urn:microsoft.com/office/officeart/2005/8/layout/radial5"/>
    <dgm:cxn modelId="{4AF4A361-845E-440A-9853-EDB37C2E27DF}" type="presParOf" srcId="{6CFB1AE8-FDDD-4A76-85FC-76959129BC43}" destId="{024419B8-7232-4D58-9F1F-EC8E9A30AC94}" srcOrd="0" destOrd="0" presId="urn:microsoft.com/office/officeart/2005/8/layout/radial5"/>
    <dgm:cxn modelId="{F8478410-1803-470B-A25C-4D092ED848A8}" type="presParOf" srcId="{77149401-18A3-4388-934E-69B550ED1FEB}" destId="{1D68762B-DC67-4D59-86F7-7C1274F5B4F3}" srcOrd="6" destOrd="0" presId="urn:microsoft.com/office/officeart/2005/8/layout/radial5"/>
    <dgm:cxn modelId="{2D70EBD5-2CBE-409D-966C-E081E96BCFDD}" type="presParOf" srcId="{77149401-18A3-4388-934E-69B550ED1FEB}" destId="{B9811470-A54D-4DF2-912E-B123D5EE29C6}" srcOrd="7" destOrd="0" presId="urn:microsoft.com/office/officeart/2005/8/layout/radial5"/>
    <dgm:cxn modelId="{E9E03876-F7A7-4CF9-965A-40E2C5F98F74}" type="presParOf" srcId="{B9811470-A54D-4DF2-912E-B123D5EE29C6}" destId="{0B742DA1-88D5-4D64-9D5C-39A74790774E}" srcOrd="0" destOrd="0" presId="urn:microsoft.com/office/officeart/2005/8/layout/radial5"/>
    <dgm:cxn modelId="{87E4D05B-0E9E-45D0-99FD-A0936FF43BF3}" type="presParOf" srcId="{77149401-18A3-4388-934E-69B550ED1FEB}" destId="{FFC90134-7CEF-4FDB-AA38-790321AF5620}" srcOrd="8" destOrd="0" presId="urn:microsoft.com/office/officeart/2005/8/layout/radial5"/>
  </dgm:cxnLst>
  <dgm:bg>
    <a:solidFill>
      <a:schemeClr val="lt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C57ED4-E1CA-4340-9933-DD8EEC7FF9B4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A901F01-D72B-4234-9C3F-08994B75A4D8}">
      <dgm:prSet phldrT="[Text]"/>
      <dgm:spPr>
        <a:xfrm>
          <a:off x="509717" y="338558"/>
          <a:ext cx="7541700" cy="677550"/>
        </a:xfrm>
        <a:prstGeom prst="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Relevance to intended learning outcomes</a:t>
          </a:r>
          <a:endParaRPr lang="en-GB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CA41D981-E9A1-43A5-B403-7AB5A13D8270}" type="parTrans" cxnId="{75A73694-DC5E-428D-8BAE-EAD83ED266A3}">
      <dgm:prSet/>
      <dgm:spPr/>
      <dgm:t>
        <a:bodyPr/>
        <a:lstStyle/>
        <a:p>
          <a:endParaRPr lang="en-GB"/>
        </a:p>
      </dgm:t>
    </dgm:pt>
    <dgm:pt modelId="{0DC12CF1-D5E0-45D7-8552-5D17040F4DE4}" type="sibTrans" cxnId="{75A73694-DC5E-428D-8BAE-EAD83ED266A3}">
      <dgm:prSet/>
      <dgm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GB"/>
        </a:p>
      </dgm:t>
    </dgm:pt>
    <dgm:pt modelId="{D90AB464-5182-4330-B982-AF069323025F}">
      <dgm:prSet phldrT="[Text]"/>
      <dgm:spPr>
        <a:xfrm>
          <a:off x="995230" y="1354558"/>
          <a:ext cx="7056187" cy="677550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 required for the experience</a:t>
          </a:r>
          <a:r>
            <a:rPr lang="en-US" dirty="0">
              <a:solidFill>
                <a:srgbClr val="000000"/>
              </a:solidFill>
              <a:latin typeface="Tw Cen MT" panose="020B0602020104020603"/>
              <a:ea typeface="+mn-ea"/>
              <a:cs typeface="+mn-cs"/>
            </a:rPr>
            <a:t> </a:t>
          </a:r>
          <a:endParaRPr lang="en-GB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70EE7C6E-24FF-4BEA-81C2-8DA5EC718E1D}" type="parTrans" cxnId="{FF9D077E-662E-4BA2-84EF-DFCAAFFE808E}">
      <dgm:prSet/>
      <dgm:spPr/>
      <dgm:t>
        <a:bodyPr/>
        <a:lstStyle/>
        <a:p>
          <a:endParaRPr lang="en-GB"/>
        </a:p>
      </dgm:t>
    </dgm:pt>
    <dgm:pt modelId="{08F516F4-3EC8-45F4-B228-82736ED8E328}" type="sibTrans" cxnId="{FF9D077E-662E-4BA2-84EF-DFCAAFFE808E}">
      <dgm:prSet/>
      <dgm:spPr/>
      <dgm:t>
        <a:bodyPr/>
        <a:lstStyle/>
        <a:p>
          <a:endParaRPr lang="en-GB"/>
        </a:p>
      </dgm:t>
    </dgm:pt>
    <dgm:pt modelId="{D7D3B98D-7EC6-499A-B1B7-40E04442FB46}">
      <dgm:prSet phldrT="[Text]"/>
      <dgm:spPr>
        <a:xfrm>
          <a:off x="1144243" y="2370558"/>
          <a:ext cx="6907174" cy="677550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Developmental age level</a:t>
          </a:r>
          <a:endParaRPr lang="en-GB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6CAAE0E0-F2A2-4C1E-BC8B-4AC2698BE724}" type="parTrans" cxnId="{9CF5AFCE-46FF-4783-A634-D7BEE05A52E3}">
      <dgm:prSet/>
      <dgm:spPr/>
      <dgm:t>
        <a:bodyPr/>
        <a:lstStyle/>
        <a:p>
          <a:endParaRPr lang="en-GB"/>
        </a:p>
      </dgm:t>
    </dgm:pt>
    <dgm:pt modelId="{E8BE42E1-6F34-4309-AD84-566573B906B5}" type="sibTrans" cxnId="{9CF5AFCE-46FF-4783-A634-D7BEE05A52E3}">
      <dgm:prSet/>
      <dgm:spPr/>
      <dgm:t>
        <a:bodyPr/>
        <a:lstStyle/>
        <a:p>
          <a:endParaRPr lang="en-GB"/>
        </a:p>
      </dgm:t>
    </dgm:pt>
    <dgm:pt modelId="{BB31103C-7DC1-4D99-BB81-99433FA78D77}">
      <dgm:prSet phldrT="[Text]"/>
      <dgm:spPr>
        <a:xfrm>
          <a:off x="995230" y="3386558"/>
          <a:ext cx="7056187" cy="677550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Learning resources</a:t>
          </a:r>
          <a:endParaRPr lang="en-US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22C86B4D-677E-4BAC-B2ED-CE8CB8A01E6A}" type="parTrans" cxnId="{616702E3-662C-4514-9896-A5DD6C38EB6E}">
      <dgm:prSet/>
      <dgm:spPr/>
      <dgm:t>
        <a:bodyPr/>
        <a:lstStyle/>
        <a:p>
          <a:endParaRPr lang="en-GB"/>
        </a:p>
      </dgm:t>
    </dgm:pt>
    <dgm:pt modelId="{C1301C88-D0FF-4226-B658-393EFF30FC9B}" type="sibTrans" cxnId="{616702E3-662C-4514-9896-A5DD6C38EB6E}">
      <dgm:prSet/>
      <dgm:spPr/>
      <dgm:t>
        <a:bodyPr/>
        <a:lstStyle/>
        <a:p>
          <a:endParaRPr lang="en-GB"/>
        </a:p>
      </dgm:t>
    </dgm:pt>
    <dgm:pt modelId="{6AFD7527-306C-4B8F-8F62-66E3A1521186}">
      <dgm:prSet/>
      <dgm:spPr>
        <a:xfrm>
          <a:off x="509717" y="4402558"/>
          <a:ext cx="7541700" cy="677550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Safety</a:t>
          </a:r>
          <a:endParaRPr lang="en-US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A70217B2-ED25-40E3-869E-64BAA2EF3FA1}" type="parTrans" cxnId="{A672F27E-D4A6-47C1-9991-21358EBF97D8}">
      <dgm:prSet/>
      <dgm:spPr/>
      <dgm:t>
        <a:bodyPr/>
        <a:lstStyle/>
        <a:p>
          <a:endParaRPr lang="en-GB"/>
        </a:p>
      </dgm:t>
    </dgm:pt>
    <dgm:pt modelId="{6AA033F0-4D9D-4431-B24E-AE11DA7B6517}" type="sibTrans" cxnId="{A672F27E-D4A6-47C1-9991-21358EBF97D8}">
      <dgm:prSet/>
      <dgm:spPr/>
      <dgm:t>
        <a:bodyPr/>
        <a:lstStyle/>
        <a:p>
          <a:endParaRPr lang="en-GB"/>
        </a:p>
      </dgm:t>
    </dgm:pt>
    <dgm:pt modelId="{3226F4F3-91EA-4CB0-BBF3-5D0187BEE223}" type="pres">
      <dgm:prSet presAssocID="{F7C57ED4-E1CA-4340-9933-DD8EEC7FF9B4}" presName="Name0" presStyleCnt="0">
        <dgm:presLayoutVars>
          <dgm:chMax val="7"/>
          <dgm:chPref val="7"/>
          <dgm:dir/>
        </dgm:presLayoutVars>
      </dgm:prSet>
      <dgm:spPr/>
    </dgm:pt>
    <dgm:pt modelId="{69E491EF-5A38-4596-9719-C3B4D2B88EF6}" type="pres">
      <dgm:prSet presAssocID="{F7C57ED4-E1CA-4340-9933-DD8EEC7FF9B4}" presName="Name1" presStyleCnt="0"/>
      <dgm:spPr/>
    </dgm:pt>
    <dgm:pt modelId="{F525B6FB-B59D-49FC-9B03-41CE8BD15A21}" type="pres">
      <dgm:prSet presAssocID="{F7C57ED4-E1CA-4340-9933-DD8EEC7FF9B4}" presName="cycle" presStyleCnt="0"/>
      <dgm:spPr/>
    </dgm:pt>
    <dgm:pt modelId="{652C04E0-2CBE-4E6E-A1F1-DFB8CE235C59}" type="pres">
      <dgm:prSet presAssocID="{F7C57ED4-E1CA-4340-9933-DD8EEC7FF9B4}" presName="srcNode" presStyleLbl="node1" presStyleIdx="0" presStyleCnt="5"/>
      <dgm:spPr/>
    </dgm:pt>
    <dgm:pt modelId="{8A6FF8FC-F4CD-4B22-86DD-A703802E1E4F}" type="pres">
      <dgm:prSet presAssocID="{F7C57ED4-E1CA-4340-9933-DD8EEC7FF9B4}" presName="conn" presStyleLbl="parChTrans1D2" presStyleIdx="0" presStyleCnt="1"/>
      <dgm:spPr/>
    </dgm:pt>
    <dgm:pt modelId="{8741A4A8-C99D-467A-B3FF-7618835CCAE1}" type="pres">
      <dgm:prSet presAssocID="{F7C57ED4-E1CA-4340-9933-DD8EEC7FF9B4}" presName="extraNode" presStyleLbl="node1" presStyleIdx="0" presStyleCnt="5"/>
      <dgm:spPr/>
    </dgm:pt>
    <dgm:pt modelId="{535CD38B-46B9-4844-B957-5BD627089FC8}" type="pres">
      <dgm:prSet presAssocID="{F7C57ED4-E1CA-4340-9933-DD8EEC7FF9B4}" presName="dstNode" presStyleLbl="node1" presStyleIdx="0" presStyleCnt="5"/>
      <dgm:spPr/>
    </dgm:pt>
    <dgm:pt modelId="{5E748678-F9A2-4B0F-9E70-4B0A54B2B61A}" type="pres">
      <dgm:prSet presAssocID="{4A901F01-D72B-4234-9C3F-08994B75A4D8}" presName="text_1" presStyleLbl="node1" presStyleIdx="0" presStyleCnt="5">
        <dgm:presLayoutVars>
          <dgm:bulletEnabled val="1"/>
        </dgm:presLayoutVars>
      </dgm:prSet>
      <dgm:spPr/>
    </dgm:pt>
    <dgm:pt modelId="{68FD7C8B-9D94-4B6D-9A6E-60145AC5AA82}" type="pres">
      <dgm:prSet presAssocID="{4A901F01-D72B-4234-9C3F-08994B75A4D8}" presName="accent_1" presStyleCnt="0"/>
      <dgm:spPr/>
    </dgm:pt>
    <dgm:pt modelId="{59CFD4C5-AEB5-4F87-B306-0CFDF85A0758}" type="pres">
      <dgm:prSet presAssocID="{4A901F01-D72B-4234-9C3F-08994B75A4D8}" presName="accentRepeatNode" presStyleLbl="solidFgAcc1" presStyleIdx="0" presStyleCnt="5"/>
      <dgm:spPr>
        <a:xfrm>
          <a:off x="86248" y="253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gm:spPr>
    </dgm:pt>
    <dgm:pt modelId="{1ABD718A-972C-41E8-82A1-BDA8F5D019C4}" type="pres">
      <dgm:prSet presAssocID="{D90AB464-5182-4330-B982-AF069323025F}" presName="text_2" presStyleLbl="node1" presStyleIdx="1" presStyleCnt="5">
        <dgm:presLayoutVars>
          <dgm:bulletEnabled val="1"/>
        </dgm:presLayoutVars>
      </dgm:prSet>
      <dgm:spPr/>
    </dgm:pt>
    <dgm:pt modelId="{813CB9AE-4DD6-4C27-9A0C-DA34F96C92CF}" type="pres">
      <dgm:prSet presAssocID="{D90AB464-5182-4330-B982-AF069323025F}" presName="accent_2" presStyleCnt="0"/>
      <dgm:spPr/>
    </dgm:pt>
    <dgm:pt modelId="{E3A832EE-47E0-4185-8302-2340F26BC41A}" type="pres">
      <dgm:prSet presAssocID="{D90AB464-5182-4330-B982-AF069323025F}" presName="accentRepeatNode" presStyleLbl="solidFgAcc1" presStyleIdx="1" presStyleCnt="5"/>
      <dgm:spPr>
        <a:xfrm>
          <a:off x="571761" y="1269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gm:spPr>
    </dgm:pt>
    <dgm:pt modelId="{6602BEC5-B916-47C8-BA9C-5D2536A526A4}" type="pres">
      <dgm:prSet presAssocID="{D7D3B98D-7EC6-499A-B1B7-40E04442FB46}" presName="text_3" presStyleLbl="node1" presStyleIdx="2" presStyleCnt="5">
        <dgm:presLayoutVars>
          <dgm:bulletEnabled val="1"/>
        </dgm:presLayoutVars>
      </dgm:prSet>
      <dgm:spPr/>
    </dgm:pt>
    <dgm:pt modelId="{AB015D36-1F52-4A2B-9A50-5BAB45F9D0A1}" type="pres">
      <dgm:prSet presAssocID="{D7D3B98D-7EC6-499A-B1B7-40E04442FB46}" presName="accent_3" presStyleCnt="0"/>
      <dgm:spPr/>
    </dgm:pt>
    <dgm:pt modelId="{C33B4EA3-F7AF-41AD-B2DE-C6E053CD4E09}" type="pres">
      <dgm:prSet presAssocID="{D7D3B98D-7EC6-499A-B1B7-40E04442FB46}" presName="accentRepeatNode" presStyleLbl="solidFgAcc1" presStyleIdx="2" presStyleCnt="5"/>
      <dgm:spPr>
        <a:xfrm>
          <a:off x="720774" y="2285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gm:spPr>
    </dgm:pt>
    <dgm:pt modelId="{5F21D6A8-013E-4079-98D6-DE1DD5BABE77}" type="pres">
      <dgm:prSet presAssocID="{BB31103C-7DC1-4D99-BB81-99433FA78D77}" presName="text_4" presStyleLbl="node1" presStyleIdx="3" presStyleCnt="5">
        <dgm:presLayoutVars>
          <dgm:bulletEnabled val="1"/>
        </dgm:presLayoutVars>
      </dgm:prSet>
      <dgm:spPr/>
    </dgm:pt>
    <dgm:pt modelId="{4071D8DA-CA19-4142-B724-F169AAB2E340}" type="pres">
      <dgm:prSet presAssocID="{BB31103C-7DC1-4D99-BB81-99433FA78D77}" presName="accent_4" presStyleCnt="0"/>
      <dgm:spPr/>
    </dgm:pt>
    <dgm:pt modelId="{98608BDE-624B-4017-93E7-6E2881733B8B}" type="pres">
      <dgm:prSet presAssocID="{BB31103C-7DC1-4D99-BB81-99433FA78D77}" presName="accentRepeatNode" presStyleLbl="solidFgAcc1" presStyleIdx="3" presStyleCnt="5"/>
      <dgm:spPr>
        <a:xfrm>
          <a:off x="571761" y="3301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gm:spPr>
    </dgm:pt>
    <dgm:pt modelId="{980988C0-952F-43FF-BB5E-BBA42E4ACD91}" type="pres">
      <dgm:prSet presAssocID="{6AFD7527-306C-4B8F-8F62-66E3A1521186}" presName="text_5" presStyleLbl="node1" presStyleIdx="4" presStyleCnt="5">
        <dgm:presLayoutVars>
          <dgm:bulletEnabled val="1"/>
        </dgm:presLayoutVars>
      </dgm:prSet>
      <dgm:spPr/>
    </dgm:pt>
    <dgm:pt modelId="{B559F265-D493-4EF2-93CB-F96AFF43DE29}" type="pres">
      <dgm:prSet presAssocID="{6AFD7527-306C-4B8F-8F62-66E3A1521186}" presName="accent_5" presStyleCnt="0"/>
      <dgm:spPr/>
    </dgm:pt>
    <dgm:pt modelId="{F5438B05-0968-48B1-862C-23F7C33EAF30}" type="pres">
      <dgm:prSet presAssocID="{6AFD7527-306C-4B8F-8F62-66E3A1521186}" presName="accentRepeatNode" presStyleLbl="solidFgAcc1" presStyleIdx="4" presStyleCnt="5"/>
      <dgm:spPr>
        <a:xfrm>
          <a:off x="86248" y="4317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gm:spPr>
    </dgm:pt>
  </dgm:ptLst>
  <dgm:cxnLst>
    <dgm:cxn modelId="{8DA37F02-CB72-4EA9-8B0C-1BC0F24E89DB}" type="presOf" srcId="{F7C57ED4-E1CA-4340-9933-DD8EEC7FF9B4}" destId="{3226F4F3-91EA-4CB0-BBF3-5D0187BEE223}" srcOrd="0" destOrd="0" presId="urn:microsoft.com/office/officeart/2008/layout/VerticalCurvedList"/>
    <dgm:cxn modelId="{4B17E149-A265-4D2D-AFE3-5028A5E4167A}" type="presOf" srcId="{BB31103C-7DC1-4D99-BB81-99433FA78D77}" destId="{5F21D6A8-013E-4079-98D6-DE1DD5BABE77}" srcOrd="0" destOrd="0" presId="urn:microsoft.com/office/officeart/2008/layout/VerticalCurvedList"/>
    <dgm:cxn modelId="{F8D59751-A93D-47AE-B496-F717E7CA4086}" type="presOf" srcId="{D90AB464-5182-4330-B982-AF069323025F}" destId="{1ABD718A-972C-41E8-82A1-BDA8F5D019C4}" srcOrd="0" destOrd="0" presId="urn:microsoft.com/office/officeart/2008/layout/VerticalCurvedList"/>
    <dgm:cxn modelId="{A8735876-6213-42C4-9BE9-D1BF8D8597FE}" type="presOf" srcId="{4A901F01-D72B-4234-9C3F-08994B75A4D8}" destId="{5E748678-F9A2-4B0F-9E70-4B0A54B2B61A}" srcOrd="0" destOrd="0" presId="urn:microsoft.com/office/officeart/2008/layout/VerticalCurvedList"/>
    <dgm:cxn modelId="{FCD7E77D-98EA-4AED-A854-F9C849FFE805}" type="presOf" srcId="{6AFD7527-306C-4B8F-8F62-66E3A1521186}" destId="{980988C0-952F-43FF-BB5E-BBA42E4ACD91}" srcOrd="0" destOrd="0" presId="urn:microsoft.com/office/officeart/2008/layout/VerticalCurvedList"/>
    <dgm:cxn modelId="{FF9D077E-662E-4BA2-84EF-DFCAAFFE808E}" srcId="{F7C57ED4-E1CA-4340-9933-DD8EEC7FF9B4}" destId="{D90AB464-5182-4330-B982-AF069323025F}" srcOrd="1" destOrd="0" parTransId="{70EE7C6E-24FF-4BEA-81C2-8DA5EC718E1D}" sibTransId="{08F516F4-3EC8-45F4-B228-82736ED8E328}"/>
    <dgm:cxn modelId="{A672F27E-D4A6-47C1-9991-21358EBF97D8}" srcId="{F7C57ED4-E1CA-4340-9933-DD8EEC7FF9B4}" destId="{6AFD7527-306C-4B8F-8F62-66E3A1521186}" srcOrd="4" destOrd="0" parTransId="{A70217B2-ED25-40E3-869E-64BAA2EF3FA1}" sibTransId="{6AA033F0-4D9D-4431-B24E-AE11DA7B6517}"/>
    <dgm:cxn modelId="{75A73694-DC5E-428D-8BAE-EAD83ED266A3}" srcId="{F7C57ED4-E1CA-4340-9933-DD8EEC7FF9B4}" destId="{4A901F01-D72B-4234-9C3F-08994B75A4D8}" srcOrd="0" destOrd="0" parTransId="{CA41D981-E9A1-43A5-B403-7AB5A13D8270}" sibTransId="{0DC12CF1-D5E0-45D7-8552-5D17040F4DE4}"/>
    <dgm:cxn modelId="{9CF5AFCE-46FF-4783-A634-D7BEE05A52E3}" srcId="{F7C57ED4-E1CA-4340-9933-DD8EEC7FF9B4}" destId="{D7D3B98D-7EC6-499A-B1B7-40E04442FB46}" srcOrd="2" destOrd="0" parTransId="{6CAAE0E0-F2A2-4C1E-BC8B-4AC2698BE724}" sibTransId="{E8BE42E1-6F34-4309-AD84-566573B906B5}"/>
    <dgm:cxn modelId="{616702E3-662C-4514-9896-A5DD6C38EB6E}" srcId="{F7C57ED4-E1CA-4340-9933-DD8EEC7FF9B4}" destId="{BB31103C-7DC1-4D99-BB81-99433FA78D77}" srcOrd="3" destOrd="0" parTransId="{22C86B4D-677E-4BAC-B2ED-CE8CB8A01E6A}" sibTransId="{C1301C88-D0FF-4226-B658-393EFF30FC9B}"/>
    <dgm:cxn modelId="{4E0AEFEE-B999-4196-B21E-FF74AAA52B37}" type="presOf" srcId="{0DC12CF1-D5E0-45D7-8552-5D17040F4DE4}" destId="{8A6FF8FC-F4CD-4B22-86DD-A703802E1E4F}" srcOrd="0" destOrd="0" presId="urn:microsoft.com/office/officeart/2008/layout/VerticalCurvedList"/>
    <dgm:cxn modelId="{15F226FD-9DFE-441A-9F39-5298245EB0A2}" type="presOf" srcId="{D7D3B98D-7EC6-499A-B1B7-40E04442FB46}" destId="{6602BEC5-B916-47C8-BA9C-5D2536A526A4}" srcOrd="0" destOrd="0" presId="urn:microsoft.com/office/officeart/2008/layout/VerticalCurvedList"/>
    <dgm:cxn modelId="{3D15A9EC-7DE5-494E-A5A7-C6DD709008AF}" type="presParOf" srcId="{3226F4F3-91EA-4CB0-BBF3-5D0187BEE223}" destId="{69E491EF-5A38-4596-9719-C3B4D2B88EF6}" srcOrd="0" destOrd="0" presId="urn:microsoft.com/office/officeart/2008/layout/VerticalCurvedList"/>
    <dgm:cxn modelId="{424917A3-BE29-47B8-A423-8C37202AA610}" type="presParOf" srcId="{69E491EF-5A38-4596-9719-C3B4D2B88EF6}" destId="{F525B6FB-B59D-49FC-9B03-41CE8BD15A21}" srcOrd="0" destOrd="0" presId="urn:microsoft.com/office/officeart/2008/layout/VerticalCurvedList"/>
    <dgm:cxn modelId="{B63240CB-BA66-4C05-A139-FD737272A6A1}" type="presParOf" srcId="{F525B6FB-B59D-49FC-9B03-41CE8BD15A21}" destId="{652C04E0-2CBE-4E6E-A1F1-DFB8CE235C59}" srcOrd="0" destOrd="0" presId="urn:microsoft.com/office/officeart/2008/layout/VerticalCurvedList"/>
    <dgm:cxn modelId="{145D0BF6-ED54-47BD-B1C9-509818500B27}" type="presParOf" srcId="{F525B6FB-B59D-49FC-9B03-41CE8BD15A21}" destId="{8A6FF8FC-F4CD-4B22-86DD-A703802E1E4F}" srcOrd="1" destOrd="0" presId="urn:microsoft.com/office/officeart/2008/layout/VerticalCurvedList"/>
    <dgm:cxn modelId="{06AEDA6B-91D5-4BDC-85D2-972C1B5CAB65}" type="presParOf" srcId="{F525B6FB-B59D-49FC-9B03-41CE8BD15A21}" destId="{8741A4A8-C99D-467A-B3FF-7618835CCAE1}" srcOrd="2" destOrd="0" presId="urn:microsoft.com/office/officeart/2008/layout/VerticalCurvedList"/>
    <dgm:cxn modelId="{000662BB-5894-4F7A-8E11-30A87C89C3C9}" type="presParOf" srcId="{F525B6FB-B59D-49FC-9B03-41CE8BD15A21}" destId="{535CD38B-46B9-4844-B957-5BD627089FC8}" srcOrd="3" destOrd="0" presId="urn:microsoft.com/office/officeart/2008/layout/VerticalCurvedList"/>
    <dgm:cxn modelId="{A008E785-FFE0-477A-B1DE-894149F0AB19}" type="presParOf" srcId="{69E491EF-5A38-4596-9719-C3B4D2B88EF6}" destId="{5E748678-F9A2-4B0F-9E70-4B0A54B2B61A}" srcOrd="1" destOrd="0" presId="urn:microsoft.com/office/officeart/2008/layout/VerticalCurvedList"/>
    <dgm:cxn modelId="{BAD93BAE-C391-4320-97F1-08A9D685F052}" type="presParOf" srcId="{69E491EF-5A38-4596-9719-C3B4D2B88EF6}" destId="{68FD7C8B-9D94-4B6D-9A6E-60145AC5AA82}" srcOrd="2" destOrd="0" presId="urn:microsoft.com/office/officeart/2008/layout/VerticalCurvedList"/>
    <dgm:cxn modelId="{67EC973E-D216-40B8-803C-AE947292F16C}" type="presParOf" srcId="{68FD7C8B-9D94-4B6D-9A6E-60145AC5AA82}" destId="{59CFD4C5-AEB5-4F87-B306-0CFDF85A0758}" srcOrd="0" destOrd="0" presId="urn:microsoft.com/office/officeart/2008/layout/VerticalCurvedList"/>
    <dgm:cxn modelId="{D0F1CD60-C215-4607-99DD-D4E5099158C8}" type="presParOf" srcId="{69E491EF-5A38-4596-9719-C3B4D2B88EF6}" destId="{1ABD718A-972C-41E8-82A1-BDA8F5D019C4}" srcOrd="3" destOrd="0" presId="urn:microsoft.com/office/officeart/2008/layout/VerticalCurvedList"/>
    <dgm:cxn modelId="{B01337C7-94AA-4C35-9326-191A004BC067}" type="presParOf" srcId="{69E491EF-5A38-4596-9719-C3B4D2B88EF6}" destId="{813CB9AE-4DD6-4C27-9A0C-DA34F96C92CF}" srcOrd="4" destOrd="0" presId="urn:microsoft.com/office/officeart/2008/layout/VerticalCurvedList"/>
    <dgm:cxn modelId="{73D3BD4C-7D9C-4E5F-AF9C-8831675A0449}" type="presParOf" srcId="{813CB9AE-4DD6-4C27-9A0C-DA34F96C92CF}" destId="{E3A832EE-47E0-4185-8302-2340F26BC41A}" srcOrd="0" destOrd="0" presId="urn:microsoft.com/office/officeart/2008/layout/VerticalCurvedList"/>
    <dgm:cxn modelId="{28809E0C-2A68-47D5-BF4A-8B00E8EAEE4A}" type="presParOf" srcId="{69E491EF-5A38-4596-9719-C3B4D2B88EF6}" destId="{6602BEC5-B916-47C8-BA9C-5D2536A526A4}" srcOrd="5" destOrd="0" presId="urn:microsoft.com/office/officeart/2008/layout/VerticalCurvedList"/>
    <dgm:cxn modelId="{606D8B86-CA0A-4745-8847-699926DCD126}" type="presParOf" srcId="{69E491EF-5A38-4596-9719-C3B4D2B88EF6}" destId="{AB015D36-1F52-4A2B-9A50-5BAB45F9D0A1}" srcOrd="6" destOrd="0" presId="urn:microsoft.com/office/officeart/2008/layout/VerticalCurvedList"/>
    <dgm:cxn modelId="{EE8B868A-14D8-4222-9F24-8A0F205B3562}" type="presParOf" srcId="{AB015D36-1F52-4A2B-9A50-5BAB45F9D0A1}" destId="{C33B4EA3-F7AF-41AD-B2DE-C6E053CD4E09}" srcOrd="0" destOrd="0" presId="urn:microsoft.com/office/officeart/2008/layout/VerticalCurvedList"/>
    <dgm:cxn modelId="{6EEA3E1D-7B38-45BE-A292-B2130C2AEA40}" type="presParOf" srcId="{69E491EF-5A38-4596-9719-C3B4D2B88EF6}" destId="{5F21D6A8-013E-4079-98D6-DE1DD5BABE77}" srcOrd="7" destOrd="0" presId="urn:microsoft.com/office/officeart/2008/layout/VerticalCurvedList"/>
    <dgm:cxn modelId="{F73D72FE-F16D-42C7-AB6D-F4638C0ED68B}" type="presParOf" srcId="{69E491EF-5A38-4596-9719-C3B4D2B88EF6}" destId="{4071D8DA-CA19-4142-B724-F169AAB2E340}" srcOrd="8" destOrd="0" presId="urn:microsoft.com/office/officeart/2008/layout/VerticalCurvedList"/>
    <dgm:cxn modelId="{A3C88DA0-8B04-4B97-9E59-4D5EFED11A67}" type="presParOf" srcId="{4071D8DA-CA19-4142-B724-F169AAB2E340}" destId="{98608BDE-624B-4017-93E7-6E2881733B8B}" srcOrd="0" destOrd="0" presId="urn:microsoft.com/office/officeart/2008/layout/VerticalCurvedList"/>
    <dgm:cxn modelId="{6A4A31E9-B5D6-4B51-B92C-6B4FBF9678E7}" type="presParOf" srcId="{69E491EF-5A38-4596-9719-C3B4D2B88EF6}" destId="{980988C0-952F-43FF-BB5E-BBA42E4ACD91}" srcOrd="9" destOrd="0" presId="urn:microsoft.com/office/officeart/2008/layout/VerticalCurvedList"/>
    <dgm:cxn modelId="{3E7D5F64-A598-47DD-ADA9-991BF7401E72}" type="presParOf" srcId="{69E491EF-5A38-4596-9719-C3B4D2B88EF6}" destId="{B559F265-D493-4EF2-93CB-F96AFF43DE29}" srcOrd="10" destOrd="0" presId="urn:microsoft.com/office/officeart/2008/layout/VerticalCurvedList"/>
    <dgm:cxn modelId="{6C55E49C-307D-4C08-B996-F05EC87EC1D2}" type="presParOf" srcId="{B559F265-D493-4EF2-93CB-F96AFF43DE29}" destId="{F5438B05-0968-48B1-862C-23F7C33EAF30}" srcOrd="0" destOrd="0" presId="urn:microsoft.com/office/officeart/2008/layout/VerticalCurvedList"/>
  </dgm:cxnLst>
  <dgm:bg>
    <a:solidFill>
      <a:schemeClr val="lt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5AB41-2C11-4A24-ADDC-54068DEF8BE9}">
      <dsp:nvSpPr>
        <dsp:cNvPr id="0" name=""/>
        <dsp:cNvSpPr/>
      </dsp:nvSpPr>
      <dsp:spPr>
        <a:xfrm rot="5400000">
          <a:off x="7168495" y="-3148945"/>
          <a:ext cx="1433701" cy="77378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Acquisition of facts, ideas, concepts; their application, synthesis to get new ideas and evaluation of the information</a:t>
          </a:r>
          <a:endParaRPr lang="en-GB" sz="2200" b="0" kern="1200" dirty="0"/>
        </a:p>
      </dsp:txBody>
      <dsp:txXfrm rot="-5400000">
        <a:off x="4016418" y="73120"/>
        <a:ext cx="7667868" cy="1293725"/>
      </dsp:txXfrm>
    </dsp:sp>
    <dsp:sp modelId="{4B8BE115-1202-4382-ADBE-9D76622568E1}">
      <dsp:nvSpPr>
        <dsp:cNvPr id="0" name=""/>
        <dsp:cNvSpPr/>
      </dsp:nvSpPr>
      <dsp:spPr>
        <a:xfrm>
          <a:off x="472272" y="131891"/>
          <a:ext cx="3407998" cy="11761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KNOWLEDGE</a:t>
          </a:r>
          <a:endParaRPr lang="en-GB" sz="3500" kern="1200" dirty="0"/>
        </a:p>
      </dsp:txBody>
      <dsp:txXfrm>
        <a:off x="529688" y="189307"/>
        <a:ext cx="3293166" cy="1061348"/>
      </dsp:txXfrm>
    </dsp:sp>
    <dsp:sp modelId="{522F6434-EAC0-4325-BFFF-9A17A68C3A96}">
      <dsp:nvSpPr>
        <dsp:cNvPr id="0" name=""/>
        <dsp:cNvSpPr/>
      </dsp:nvSpPr>
      <dsp:spPr>
        <a:xfrm rot="5400000">
          <a:off x="6812633" y="-1244486"/>
          <a:ext cx="2111303" cy="7737856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Using the knowledge acquired, a learner is able to apply it to perform certain tasks against a given standard. The standard to which a learner should perform the task is referred to as a competence</a:t>
          </a:r>
          <a:r>
            <a:rPr lang="en-GB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en-GB" sz="2200" kern="1200" dirty="0"/>
        </a:p>
      </dsp:txBody>
      <dsp:txXfrm rot="-5400000">
        <a:off x="3999357" y="1671855"/>
        <a:ext cx="7634791" cy="1905173"/>
      </dsp:txXfrm>
    </dsp:sp>
    <dsp:sp modelId="{941F0E5E-F6B2-4B86-97F6-FE629C2F759D}">
      <dsp:nvSpPr>
        <dsp:cNvPr id="0" name=""/>
        <dsp:cNvSpPr/>
      </dsp:nvSpPr>
      <dsp:spPr>
        <a:xfrm>
          <a:off x="472272" y="2137970"/>
          <a:ext cx="3407954" cy="972941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SKILLS</a:t>
          </a:r>
          <a:endParaRPr lang="en-GB" sz="3500" kern="1200" dirty="0"/>
        </a:p>
      </dsp:txBody>
      <dsp:txXfrm>
        <a:off x="519767" y="2185465"/>
        <a:ext cx="3312964" cy="877951"/>
      </dsp:txXfrm>
    </dsp:sp>
    <dsp:sp modelId="{3575D72A-04AA-4930-B82C-00B66745ECA9}">
      <dsp:nvSpPr>
        <dsp:cNvPr id="0" name=""/>
        <dsp:cNvSpPr/>
      </dsp:nvSpPr>
      <dsp:spPr>
        <a:xfrm rot="5400000">
          <a:off x="7259151" y="501287"/>
          <a:ext cx="1116330" cy="7737856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Desirable beliefs and personal attributes that a learner acquires through knowledge and skill that influence performance.</a:t>
          </a:r>
          <a:endParaRPr lang="en-GB" sz="2200" b="0" kern="1200" dirty="0"/>
        </a:p>
      </dsp:txBody>
      <dsp:txXfrm rot="-5400000">
        <a:off x="3948389" y="3866545"/>
        <a:ext cx="7683361" cy="1007340"/>
      </dsp:txXfrm>
    </dsp:sp>
    <dsp:sp modelId="{4B9DADF2-31E5-4EE6-A6DD-69F7A5DADE93}">
      <dsp:nvSpPr>
        <dsp:cNvPr id="0" name=""/>
        <dsp:cNvSpPr/>
      </dsp:nvSpPr>
      <dsp:spPr>
        <a:xfrm>
          <a:off x="472272" y="3857894"/>
          <a:ext cx="3339968" cy="102464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VALUES </a:t>
          </a:r>
          <a:endParaRPr lang="en-GB" sz="3500" kern="1200" dirty="0"/>
        </a:p>
      </dsp:txBody>
      <dsp:txXfrm>
        <a:off x="522291" y="3907913"/>
        <a:ext cx="3239930" cy="924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6B3DF-ADE5-4B8E-8353-A4213C4075A1}">
      <dsp:nvSpPr>
        <dsp:cNvPr id="0" name=""/>
        <dsp:cNvSpPr/>
      </dsp:nvSpPr>
      <dsp:spPr>
        <a:xfrm>
          <a:off x="4294093" y="2087663"/>
          <a:ext cx="3602840" cy="179641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FF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Learning Experiences</a:t>
          </a:r>
        </a:p>
      </dsp:txBody>
      <dsp:txXfrm>
        <a:off x="4821717" y="2350742"/>
        <a:ext cx="2547592" cy="1270258"/>
      </dsp:txXfrm>
    </dsp:sp>
    <dsp:sp modelId="{308991DF-FDA1-4A46-9956-08A287A01087}">
      <dsp:nvSpPr>
        <dsp:cNvPr id="0" name=""/>
        <dsp:cNvSpPr/>
      </dsp:nvSpPr>
      <dsp:spPr>
        <a:xfrm rot="16200000">
          <a:off x="5977278" y="1604600"/>
          <a:ext cx="236470" cy="53334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6012749" y="1746739"/>
        <a:ext cx="165529" cy="320004"/>
      </dsp:txXfrm>
    </dsp:sp>
    <dsp:sp modelId="{6A35FC77-A165-4A59-9F75-E863F159B71B}">
      <dsp:nvSpPr>
        <dsp:cNvPr id="0" name=""/>
        <dsp:cNvSpPr/>
      </dsp:nvSpPr>
      <dsp:spPr>
        <a:xfrm>
          <a:off x="4305089" y="-65384"/>
          <a:ext cx="3580847" cy="170687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Prior Knowledge</a:t>
          </a:r>
        </a:p>
      </dsp:txBody>
      <dsp:txXfrm>
        <a:off x="4829492" y="184582"/>
        <a:ext cx="2532041" cy="1206945"/>
      </dsp:txXfrm>
    </dsp:sp>
    <dsp:sp modelId="{5395EA28-A98B-4565-A979-57C0D5B3A792}">
      <dsp:nvSpPr>
        <dsp:cNvPr id="0" name=""/>
        <dsp:cNvSpPr/>
      </dsp:nvSpPr>
      <dsp:spPr>
        <a:xfrm rot="21514518">
          <a:off x="7944291" y="2693649"/>
          <a:ext cx="623319" cy="534039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944316" y="2802449"/>
        <a:ext cx="463107" cy="320423"/>
      </dsp:txXfrm>
    </dsp:sp>
    <dsp:sp modelId="{E4ED0355-7053-4AA8-910C-2519437FA378}">
      <dsp:nvSpPr>
        <dsp:cNvPr id="0" name=""/>
        <dsp:cNvSpPr/>
      </dsp:nvSpPr>
      <dsp:spPr>
        <a:xfrm>
          <a:off x="8609579" y="1772207"/>
          <a:ext cx="3288561" cy="222048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Learning Styles</a:t>
          </a:r>
        </a:p>
      </dsp:txBody>
      <dsp:txXfrm>
        <a:off x="9091178" y="2097389"/>
        <a:ext cx="2325363" cy="1570120"/>
      </dsp:txXfrm>
    </dsp:sp>
    <dsp:sp modelId="{6CFB1AE8-FDDD-4A76-85FC-76959129BC43}">
      <dsp:nvSpPr>
        <dsp:cNvPr id="0" name=""/>
        <dsp:cNvSpPr/>
      </dsp:nvSpPr>
      <dsp:spPr>
        <a:xfrm rot="5400000">
          <a:off x="5977054" y="3834212"/>
          <a:ext cx="236919" cy="53334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6012592" y="3905342"/>
        <a:ext cx="165843" cy="320004"/>
      </dsp:txXfrm>
    </dsp:sp>
    <dsp:sp modelId="{1D68762B-DC67-4D59-86F7-7C1274F5B4F3}">
      <dsp:nvSpPr>
        <dsp:cNvPr id="0" name=""/>
        <dsp:cNvSpPr/>
      </dsp:nvSpPr>
      <dsp:spPr>
        <a:xfrm>
          <a:off x="4118483" y="4331096"/>
          <a:ext cx="3954060" cy="170518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b="1" kern="1200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Differentiated Learning</a:t>
          </a:r>
        </a:p>
      </dsp:txBody>
      <dsp:txXfrm>
        <a:off x="4697542" y="4580814"/>
        <a:ext cx="2795942" cy="1205747"/>
      </dsp:txXfrm>
    </dsp:sp>
    <dsp:sp modelId="{B9811470-A54D-4DF2-912E-B123D5EE29C6}">
      <dsp:nvSpPr>
        <dsp:cNvPr id="0" name=""/>
        <dsp:cNvSpPr/>
      </dsp:nvSpPr>
      <dsp:spPr>
        <a:xfrm rot="10875551">
          <a:off x="3538206" y="2668875"/>
          <a:ext cx="535479" cy="53334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3698189" y="2777301"/>
        <a:ext cx="375477" cy="320004"/>
      </dsp:txXfrm>
    </dsp:sp>
    <dsp:sp modelId="{FFC90134-7CEF-4FDB-AA38-790321AF5620}">
      <dsp:nvSpPr>
        <dsp:cNvPr id="0" name=""/>
        <dsp:cNvSpPr/>
      </dsp:nvSpPr>
      <dsp:spPr>
        <a:xfrm>
          <a:off x="0" y="1777940"/>
          <a:ext cx="3286616" cy="222013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1" kern="1200" dirty="0">
              <a:solidFill>
                <a:srgbClr val="000000"/>
              </a:solidFill>
              <a:latin typeface="Baskerville Old Face" panose="02020602080505020303" pitchFamily="18" charset="0"/>
              <a:ea typeface="+mn-ea"/>
              <a:cs typeface="+mn-cs"/>
            </a:rPr>
            <a:t>Multiple intelligence theory</a:t>
          </a:r>
        </a:p>
      </dsp:txBody>
      <dsp:txXfrm>
        <a:off x="481314" y="2103072"/>
        <a:ext cx="2323988" cy="1569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FF8FC-F4CD-4B22-86DD-A703802E1E4F}">
      <dsp:nvSpPr>
        <dsp:cNvPr id="0" name=""/>
        <dsp:cNvSpPr/>
      </dsp:nvSpPr>
      <dsp:spPr>
        <a:xfrm>
          <a:off x="-6502999" y="-994575"/>
          <a:ext cx="7740170" cy="7740170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48678-F9A2-4B0F-9E70-4B0A54B2B61A}">
      <dsp:nvSpPr>
        <dsp:cNvPr id="0" name=""/>
        <dsp:cNvSpPr/>
      </dsp:nvSpPr>
      <dsp:spPr>
        <a:xfrm>
          <a:off x="540429" y="359323"/>
          <a:ext cx="11569739" cy="719107"/>
        </a:xfrm>
        <a:prstGeom prst="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0792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Relevance to intended learning outcomes</a:t>
          </a:r>
          <a:endParaRPr lang="en-GB" sz="37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540429" y="359323"/>
        <a:ext cx="11569739" cy="719107"/>
      </dsp:txXfrm>
    </dsp:sp>
    <dsp:sp modelId="{59CFD4C5-AEB5-4F87-B306-0CFDF85A0758}">
      <dsp:nvSpPr>
        <dsp:cNvPr id="0" name=""/>
        <dsp:cNvSpPr/>
      </dsp:nvSpPr>
      <dsp:spPr>
        <a:xfrm>
          <a:off x="90986" y="269435"/>
          <a:ext cx="898884" cy="898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BD718A-972C-41E8-82A1-BDA8F5D019C4}">
      <dsp:nvSpPr>
        <dsp:cNvPr id="0" name=""/>
        <dsp:cNvSpPr/>
      </dsp:nvSpPr>
      <dsp:spPr>
        <a:xfrm>
          <a:off x="1055720" y="1437639"/>
          <a:ext cx="11054448" cy="719107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0792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 required for the experience</a:t>
          </a:r>
          <a:r>
            <a:rPr lang="en-US" sz="3700" kern="1200" dirty="0">
              <a:solidFill>
                <a:srgbClr val="000000"/>
              </a:solidFill>
              <a:latin typeface="Tw Cen MT" panose="020B0602020104020603"/>
              <a:ea typeface="+mn-ea"/>
              <a:cs typeface="+mn-cs"/>
            </a:rPr>
            <a:t> </a:t>
          </a:r>
          <a:endParaRPr lang="en-GB" sz="37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1055720" y="1437639"/>
        <a:ext cx="11054448" cy="719107"/>
      </dsp:txXfrm>
    </dsp:sp>
    <dsp:sp modelId="{E3A832EE-47E0-4185-8302-2340F26BC41A}">
      <dsp:nvSpPr>
        <dsp:cNvPr id="0" name=""/>
        <dsp:cNvSpPr/>
      </dsp:nvSpPr>
      <dsp:spPr>
        <a:xfrm>
          <a:off x="606278" y="1347751"/>
          <a:ext cx="898884" cy="898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02BEC5-B916-47C8-BA9C-5D2536A526A4}">
      <dsp:nvSpPr>
        <dsp:cNvPr id="0" name=""/>
        <dsp:cNvSpPr/>
      </dsp:nvSpPr>
      <dsp:spPr>
        <a:xfrm>
          <a:off x="1213873" y="2515956"/>
          <a:ext cx="10896295" cy="719107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0792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Developmental age level</a:t>
          </a:r>
          <a:endParaRPr lang="en-GB" sz="37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1213873" y="2515956"/>
        <a:ext cx="10896295" cy="719107"/>
      </dsp:txXfrm>
    </dsp:sp>
    <dsp:sp modelId="{C33B4EA3-F7AF-41AD-B2DE-C6E053CD4E09}">
      <dsp:nvSpPr>
        <dsp:cNvPr id="0" name=""/>
        <dsp:cNvSpPr/>
      </dsp:nvSpPr>
      <dsp:spPr>
        <a:xfrm>
          <a:off x="764431" y="2426067"/>
          <a:ext cx="898884" cy="898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21D6A8-013E-4079-98D6-DE1DD5BABE77}">
      <dsp:nvSpPr>
        <dsp:cNvPr id="0" name=""/>
        <dsp:cNvSpPr/>
      </dsp:nvSpPr>
      <dsp:spPr>
        <a:xfrm>
          <a:off x="1055720" y="3594272"/>
          <a:ext cx="11054448" cy="719107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0792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Learning resources</a:t>
          </a:r>
          <a:endParaRPr lang="en-US" sz="37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1055720" y="3594272"/>
        <a:ext cx="11054448" cy="719107"/>
      </dsp:txXfrm>
    </dsp:sp>
    <dsp:sp modelId="{98608BDE-624B-4017-93E7-6E2881733B8B}">
      <dsp:nvSpPr>
        <dsp:cNvPr id="0" name=""/>
        <dsp:cNvSpPr/>
      </dsp:nvSpPr>
      <dsp:spPr>
        <a:xfrm>
          <a:off x="606278" y="3504384"/>
          <a:ext cx="898884" cy="898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0988C0-952F-43FF-BB5E-BBA42E4ACD91}">
      <dsp:nvSpPr>
        <dsp:cNvPr id="0" name=""/>
        <dsp:cNvSpPr/>
      </dsp:nvSpPr>
      <dsp:spPr>
        <a:xfrm>
          <a:off x="540429" y="4672588"/>
          <a:ext cx="11569739" cy="719107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0792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Safety</a:t>
          </a:r>
          <a:endParaRPr lang="en-US" sz="37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540429" y="4672588"/>
        <a:ext cx="11569739" cy="719107"/>
      </dsp:txXfrm>
    </dsp:sp>
    <dsp:sp modelId="{F5438B05-0968-48B1-862C-23F7C33EAF30}">
      <dsp:nvSpPr>
        <dsp:cNvPr id="0" name=""/>
        <dsp:cNvSpPr/>
      </dsp:nvSpPr>
      <dsp:spPr>
        <a:xfrm>
          <a:off x="90986" y="4582700"/>
          <a:ext cx="898884" cy="8988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outcome is linked to the outcome of the previous session on Audio based and video based modes of remote learning </a:t>
            </a:r>
            <a:endParaRPr dirty="0"/>
          </a:p>
        </p:txBody>
      </p:sp>
      <p:sp>
        <p:nvSpPr>
          <p:cNvPr id="83" name="Google Shape;83;p3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96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a3c58bb1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gea3c58bb1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842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a3c58bb1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gea3c58bb1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302372-E81F-4EB7-8341-01E478521D16}" type="datetimeFigureOut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8/3/2025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86A6AE5-6B2E-40A5-81EF-A082AB6760AE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308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331279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F127C2-1DBB-4C1B-BF4E-187B8622E933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8/3/2025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4DC5EFA-77BE-41EA-873E-3ED47491360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112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302372-E81F-4EB7-8341-01E478521D16}" type="datetimeFigureOut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8/3/2025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86A6AE5-6B2E-40A5-81EF-A082AB6760AE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347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728582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285760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85010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F127C2-1DBB-4C1B-BF4E-187B8622E933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8/3/2025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4DC5EFA-77BE-41EA-873E-3ED47491360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86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302372-E81F-4EB7-8341-01E478521D16}" type="datetimeFigureOut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8/3/2025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86A6AE5-6B2E-40A5-81EF-A082AB6760AE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305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91999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7975219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63561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F127C2-1DBB-4C1B-BF4E-187B8622E933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8/3/2025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4DC5EFA-77BE-41EA-873E-3ED47491360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401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302372-E81F-4EB7-8341-01E478521D16}" type="datetimeFigureOut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8/3/2025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86A6AE5-6B2E-40A5-81EF-A082AB6760AE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873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352188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260125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0777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F127C2-1DBB-4C1B-BF4E-187B8622E933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8/3/2025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4DC5EFA-77BE-41EA-873E-3ED47491360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483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302372-E81F-4EB7-8341-01E478521D16}" type="datetimeFigureOut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8/3/2025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86A6AE5-6B2E-40A5-81EF-A082AB6760AE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23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2372-E81F-4EB7-8341-01E478521D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A6AE5-6B2E-40A5-81EF-A082AB6760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8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23430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00451-006C-4097-86B0-F989D00E58C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03/08/2025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F40DB-CEA8-45CA-B29A-3AEE5F4754CA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04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66968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55837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7294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F127C2-1DBB-4C1B-BF4E-187B8622E933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8/3/2025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4DC5EFA-77BE-41EA-873E-3ED47491360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4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92" r:id="rId3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65861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ransition spd="med">
    <p:pull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5735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84831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7179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7196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5598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kicd.ac.ke/cbc-materials/curriculum-designs/grade-ten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icd.ac.ke/cbc-materials/curriculum-designs/grade-t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1356"/>
            <a:ext cx="12191999" cy="4959803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Alef" panose="00000500000000000000" pitchFamily="2" charset="-79"/>
              </a:rPr>
              <a:t>RETOOLING OF SENIOR SCHOOL TEACHERS</a:t>
            </a:r>
          </a:p>
          <a:p>
            <a:pPr algn="ctr"/>
            <a:endParaRPr lang="en-US" sz="5400" b="1" dirty="0">
              <a:latin typeface="Baskerville Old Face" panose="02020602080505020303" pitchFamily="18" charset="0"/>
              <a:cs typeface="Alef" panose="00000500000000000000" pitchFamily="2" charset="-79"/>
            </a:endParaRPr>
          </a:p>
          <a:p>
            <a:pPr algn="ctr"/>
            <a:r>
              <a:rPr lang="en-US" sz="3700" b="1" dirty="0">
                <a:latin typeface="Cambria" panose="02040503050406030204" pitchFamily="18" charset="0"/>
                <a:ea typeface="Cambria" panose="02040503050406030204" pitchFamily="18" charset="0"/>
                <a:cs typeface="Alef" panose="00000500000000000000" pitchFamily="2" charset="-79"/>
              </a:rPr>
              <a:t>INTERPRETATION OF CURRICULUM DESIGN</a:t>
            </a:r>
          </a:p>
          <a:p>
            <a:pPr algn="ctr"/>
            <a:endParaRPr lang="en-US" sz="3700" b="1" dirty="0">
              <a:latin typeface="Cambria" panose="02040503050406030204" pitchFamily="18" charset="0"/>
              <a:ea typeface="Cambria" panose="02040503050406030204" pitchFamily="18" charset="0"/>
              <a:cs typeface="Alef" panose="00000500000000000000" pitchFamily="2" charset="-79"/>
            </a:endParaRPr>
          </a:p>
          <a:p>
            <a:pPr algn="ctr"/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  <a:cs typeface="Alef" panose="00000500000000000000" pitchFamily="2" charset="-79"/>
              </a:rPr>
              <a:t>AUGUST, 2025</a:t>
            </a:r>
          </a:p>
        </p:txBody>
      </p:sp>
    </p:spTree>
    <p:extLst>
      <p:ext uri="{BB962C8B-B14F-4D97-AF65-F5344CB8AC3E}">
        <p14:creationId xmlns:p14="http://schemas.microsoft.com/office/powerpoint/2010/main" val="274699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829"/>
            <a:ext cx="11263745" cy="877179"/>
          </a:xfrm>
        </p:spPr>
        <p:txBody>
          <a:bodyPr>
            <a:noAutofit/>
          </a:bodyPr>
          <a:lstStyle/>
          <a:p>
            <a:r>
              <a:rPr lang="en-US" sz="45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Designing Learning Outcomes</a:t>
            </a:r>
            <a:endParaRPr lang="en-US" sz="4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163783"/>
            <a:ext cx="11873345" cy="505690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sz="3600" dirty="0"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A good learning outcome begins with an action </a:t>
            </a:r>
            <a:r>
              <a:rPr lang="en-GB" sz="36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verb</a:t>
            </a:r>
            <a:r>
              <a:rPr lang="en-GB" sz="36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GB" sz="3600" dirty="0"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followed by the </a:t>
            </a:r>
            <a:r>
              <a:rPr lang="en-GB" sz="36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object</a:t>
            </a:r>
            <a:r>
              <a:rPr lang="en-GB" sz="3600" dirty="0"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 of the verb and a phrase that gives the </a:t>
            </a:r>
            <a:r>
              <a:rPr lang="en-GB" sz="36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context</a:t>
            </a:r>
            <a:r>
              <a:rPr lang="en-GB" sz="36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3600" dirty="0"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 Preferably only one verb is used in a learning outcome.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3600" dirty="0"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The learning outcomes should be observable.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3600" dirty="0"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Learning outcomes are amenable to assessment.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3600" dirty="0"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Avoids vague terms like </a:t>
            </a:r>
            <a:r>
              <a:rPr lang="en-GB" sz="36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know, understand, learn, be familiar with, be exposed to, be acquainted with, and be aware of. </a:t>
            </a:r>
          </a:p>
          <a:p>
            <a:pPr marL="0" indent="0">
              <a:buNone/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607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9981D1-89D6-4592-8C21-4833ED071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461337"/>
              </p:ext>
            </p:extLst>
          </p:nvPr>
        </p:nvGraphicFramePr>
        <p:xfrm>
          <a:off x="101600" y="885371"/>
          <a:ext cx="12090400" cy="493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0C0F638-B58D-1908-3111-AAC0CEF1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829"/>
            <a:ext cx="11263745" cy="877179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Learning Outcomes must develop the following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5972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12491"/>
            <a:ext cx="11000508" cy="84512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The ‘</a:t>
            </a: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verb’</a:t>
            </a:r>
            <a:r>
              <a:rPr lang="en-US" sz="4000" b="1" dirty="0">
                <a:latin typeface="Arial Rounded MT Bold" panose="020F0704030504030204" pitchFamily="34" charset="0"/>
              </a:rPr>
              <a:t> in a learning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57617"/>
            <a:ext cx="12192000" cy="5900383"/>
          </a:xfrm>
          <a:solidFill>
            <a:schemeClr val="lt1"/>
          </a:solidFill>
        </p:spPr>
        <p:txBody>
          <a:bodyPr>
            <a:normAutofit fontScale="25000" lnSpcReduction="20000"/>
          </a:bodyPr>
          <a:lstStyle/>
          <a:p>
            <a:pPr marL="292100" marR="0" lvl="1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  <a:tabLst/>
              <a:defRPr/>
            </a:pPr>
            <a:r>
              <a:rPr kumimoji="0" lang="en-US" sz="1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The verb represent the three domains of learning including </a:t>
            </a:r>
            <a:r>
              <a:rPr kumimoji="0" lang="en-US" sz="1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knowledge, skills and attitudes.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800" b="1" dirty="0"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800" b="1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Example: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800" b="1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Subject: </a:t>
            </a:r>
            <a:r>
              <a:rPr lang="en-US" sz="128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Home Science (Grade 10)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800" b="1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Strand 2.0: </a:t>
            </a:r>
            <a:r>
              <a:rPr lang="en-US" sz="128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Home Management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800" b="1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Sub strand 2.1: </a:t>
            </a:r>
            <a:r>
              <a:rPr lang="en-US" sz="128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Hygiene Practices During Puberty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By the end of the sub-strand the learner should be able to:</a:t>
            </a:r>
          </a:p>
          <a:p>
            <a:pPr marL="804863" lvl="1" indent="-512763">
              <a:lnSpc>
                <a:spcPct val="120000"/>
              </a:lnSpc>
              <a:buFont typeface="+mj-lt"/>
              <a:buAutoNum type="alphaLcParenR"/>
            </a:pPr>
            <a:r>
              <a:rPr lang="en-US" sz="128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explain</a:t>
            </a:r>
            <a:r>
              <a:rPr lang="en-US" sz="128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ways of cleaning the house,</a:t>
            </a:r>
          </a:p>
          <a:p>
            <a:pPr marL="804863" lvl="1" indent="-512763">
              <a:lnSpc>
                <a:spcPct val="120000"/>
              </a:lnSpc>
              <a:buFont typeface="+mj-lt"/>
              <a:buAutoNum type="alphaLcParenR"/>
            </a:pPr>
            <a:r>
              <a:rPr lang="en-US" sz="128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clean </a:t>
            </a:r>
            <a:r>
              <a:rPr lang="en-US" sz="128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different rooms in the house using appropriate methods, </a:t>
            </a:r>
          </a:p>
          <a:p>
            <a:pPr marL="804863" lvl="1" indent="-512763">
              <a:lnSpc>
                <a:spcPct val="120000"/>
              </a:lnSpc>
              <a:buFont typeface="+mj-lt"/>
              <a:buAutoNum type="alphaLcParenR"/>
            </a:pPr>
            <a:r>
              <a:rPr lang="en-US" sz="128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appreciate</a:t>
            </a:r>
            <a:r>
              <a:rPr lang="en-US" sz="128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the importance of living in a clean house.</a:t>
            </a:r>
          </a:p>
          <a:p>
            <a:pPr marL="292100" lvl="1" indent="0">
              <a:lnSpc>
                <a:spcPct val="120000"/>
              </a:lnSpc>
              <a:buNone/>
            </a:pPr>
            <a:r>
              <a:rPr lang="en-US" sz="128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endParaRPr lang="en-US" sz="1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4764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42" y="139166"/>
            <a:ext cx="10058400" cy="99752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The ‘</a:t>
            </a: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object’</a:t>
            </a:r>
            <a:r>
              <a:rPr lang="en-US" sz="4000" b="1" dirty="0">
                <a:latin typeface="Arial Rounded MT Bold" panose="020F0704030504030204" pitchFamily="34" charset="0"/>
              </a:rPr>
              <a:t> in a learning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9787"/>
            <a:ext cx="12192000" cy="5828214"/>
          </a:xfrm>
          <a:solidFill>
            <a:schemeClr val="lt1"/>
          </a:solidFill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lang="en-US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learning outcome also has an object, which answers the question </a:t>
            </a:r>
            <a:r>
              <a:rPr lang="en-US" sz="3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“what”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Cambria" panose="02040503050406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Example: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Subject: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Home Science (Grade 10)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Strand 2.0: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Home Management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Sub strand 2.1: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Hygiene Practices During Puberty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By the end of the sub-strand the learner should be able to:</a:t>
            </a:r>
          </a:p>
          <a:p>
            <a:pPr marL="804863" marR="0" lvl="1" indent="-512763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lphaLcParenR"/>
              <a:tabLst/>
              <a:defRPr/>
            </a:pP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explain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 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ways of cleaning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the house,</a:t>
            </a:r>
          </a:p>
          <a:p>
            <a:pPr marL="804863" marR="0" lvl="1" indent="-512763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lphaLcParenR"/>
              <a:tabLst/>
              <a:defRPr/>
            </a:pP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clean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 different rooms in the house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using appropriate methods, </a:t>
            </a:r>
          </a:p>
          <a:p>
            <a:pPr marL="804863" marR="0" lvl="1" indent="-512763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lphaLcParenR"/>
              <a:tabLst/>
              <a:defRPr/>
            </a:pP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appreciate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the 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importance of living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in a clean house.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0451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7A4E0-3193-CE4B-4423-C9F06327B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8947-C5E6-60E8-CA6E-AA53DE5E3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42" y="139166"/>
            <a:ext cx="10058400" cy="997527"/>
          </a:xfrm>
        </p:spPr>
        <p:txBody>
          <a:bodyPr>
            <a:normAutofit/>
          </a:bodyPr>
          <a:lstStyle/>
          <a:p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Cambria" panose="02040503050406030204"/>
                <a:sym typeface="Cambria" panose="02040503050406030204"/>
              </a:rPr>
              <a:t>The ‘context’ in a learning outcome</a:t>
            </a:r>
            <a:endParaRPr 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9F55B-43B2-81F6-7D47-F78FA3563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9787"/>
            <a:ext cx="12192000" cy="5828214"/>
          </a:xfrm>
          <a:solidFill>
            <a:schemeClr val="lt1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sz="40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learning outcome also has a context, which answers the </a:t>
            </a:r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40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“why”, “where”, “how” and “when”</a:t>
            </a:r>
            <a:endParaRPr lang="en-US" sz="4000" dirty="0">
              <a:solidFill>
                <a:srgbClr val="0070C0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Cambria" panose="02040503050406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Example: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Subject: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Home Science (Grade 10)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Strand 2.0: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Home Management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Sub strand 2.1: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Hygiene Practices During Puberty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By the end of the sub-strand the learner should be able to:</a:t>
            </a:r>
          </a:p>
          <a:p>
            <a:pPr marL="804863" marR="0" lvl="1" indent="-512763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lphaLcParenR"/>
              <a:tabLst/>
              <a:defRPr/>
            </a:pP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explain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 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ways of cleaning 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the house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,</a:t>
            </a:r>
          </a:p>
          <a:p>
            <a:pPr marL="804863" marR="0" lvl="1" indent="-512763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lphaLcParenR"/>
              <a:tabLst/>
              <a:defRPr/>
            </a:pP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clean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 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different rooms in the house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using 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appropriate methods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, </a:t>
            </a:r>
          </a:p>
          <a:p>
            <a:pPr marL="804863" marR="0" lvl="1" indent="-512763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lphaLcParenR"/>
              <a:tabLst/>
              <a:defRPr/>
            </a:pP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appreciate 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the </a:t>
            </a:r>
            <a:r>
              <a:rPr kumimoji="0" lang="en-US" sz="3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importance of living 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in a clean house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Cambria" panose="02040503050406030204"/>
              </a:rPr>
              <a:t>.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4676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017" y="133066"/>
            <a:ext cx="8776726" cy="55328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Specific Learning Outcomes (SLOs)</a:t>
            </a:r>
          </a:p>
        </p:txBody>
      </p:sp>
      <p:sp>
        <p:nvSpPr>
          <p:cNvPr id="4" name="Text Placeholder 2"/>
          <p:cNvSpPr txBox="1"/>
          <p:nvPr/>
        </p:nvSpPr>
        <p:spPr>
          <a:xfrm>
            <a:off x="1" y="1050878"/>
            <a:ext cx="12192000" cy="5262835"/>
          </a:xfrm>
          <a:prstGeom prst="rect">
            <a:avLst/>
          </a:prstGeom>
          <a:solidFill>
            <a:schemeClr val="lt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defRPr/>
            </a:pPr>
            <a:r>
              <a:rPr lang="en-US" sz="4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Since CBE is </a:t>
            </a:r>
            <a:r>
              <a:rPr lang="en-US" sz="4000" b="1" kern="12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learner - centered and activity - oriented</a:t>
            </a:r>
            <a:r>
              <a:rPr lang="en-US" sz="40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, the SLOs are designed such that: </a:t>
            </a:r>
          </a:p>
          <a:p>
            <a:pPr marL="571500" indent="-571500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4000" kern="12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the outcome statement includes </a:t>
            </a:r>
            <a:r>
              <a:rPr lang="en-US" sz="4000" b="1" kern="12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a verb </a:t>
            </a:r>
            <a:r>
              <a:rPr lang="en-US" sz="4000" kern="12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that will clearly illustrate what action learners need to engage in to demonstrate their competencies.</a:t>
            </a:r>
          </a:p>
          <a:p>
            <a:pPr marL="571500" indent="-571500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4000" kern="12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the action should demonstrate a change at the level of  </a:t>
            </a:r>
            <a:r>
              <a:rPr lang="en-US" sz="4000" b="1" kern="12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Calibri" panose="020F0502020204030204" pitchFamily="34" charset="0"/>
              </a:rPr>
              <a:t>knowledge, a skill or an attitude.</a:t>
            </a:r>
          </a:p>
          <a:p>
            <a:pPr marL="114300"/>
            <a:endParaRPr lang="en-US" dirty="0"/>
          </a:p>
        </p:txBody>
      </p: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5DE635-193F-4922-A03A-661ECA38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43" y="1136624"/>
            <a:ext cx="11132457" cy="4864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83A45-2260-4643-8374-5F9176F0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133066"/>
            <a:ext cx="9662097" cy="55328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Formulating Specific 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90242303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553745"/>
              </p:ext>
            </p:extLst>
          </p:nvPr>
        </p:nvGraphicFramePr>
        <p:xfrm>
          <a:off x="1" y="1078172"/>
          <a:ext cx="12192000" cy="5882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9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Bloom’s Level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Key Verbs (keywords)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Example Learning outcome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Create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design, formulate, build, invent, create, compose, generate, derive, modify, develop.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Baskerville Old Face" panose="02020602080505020303" pitchFamily="18" charset="0"/>
                          <a:ea typeface="PMingLiU"/>
                          <a:cs typeface="Times New Roman" panose="02020603050405020304" pitchFamily="18" charset="0"/>
                        </a:rPr>
                        <a:t>Design a garment for a new born baby</a:t>
                      </a:r>
                    </a:p>
                  </a:txBody>
                  <a:tcPr marL="93567" marR="93567" marT="94551" marB="9455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93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Evaluate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choose, support, relate, determine, defend, judge, grade, compare, contrast, argue, justify, support, convince, select, evaluate.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Baskerville Old Face" panose="02020602080505020303" pitchFamily="18" charset="0"/>
                          <a:ea typeface="PMingLiU"/>
                          <a:cs typeface="Times New Roman" panose="02020603050405020304" pitchFamily="18" charset="0"/>
                        </a:rPr>
                        <a:t>Choose foods rich in vitamin C in their locality</a:t>
                      </a:r>
                    </a:p>
                  </a:txBody>
                  <a:tcPr marL="93567" marR="93567" marT="94551" marB="9455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Baskerville Old Face" panose="02020602080505020303" pitchFamily="18" charset="0"/>
                        </a:rPr>
                        <a:t>Analyze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classify, break down, categorise, analyse, diagram, illustrate, criticise, simplify, associate.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Baskerville Old Face" panose="02020602080505020303" pitchFamily="18" charset="0"/>
                        </a:rPr>
                        <a:t>Differentiate between macro and micro nutrients found in foods.</a:t>
                      </a:r>
                      <a:endParaRPr lang="en-GB" sz="2000" b="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Baskerville Old Face" panose="02020602080505020303" pitchFamily="18" charset="0"/>
                        </a:rPr>
                        <a:t>Apply</a:t>
                      </a:r>
                      <a:endParaRPr lang="en-GB" sz="200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calculate, predict, apply, solve, illustrate, use, demonstrate, determine, model, perform, present.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Baskerville Old Face" panose="02020602080505020303" pitchFamily="18" charset="0"/>
                        </a:rPr>
                        <a:t>Calculate BMI  for promoting health.</a:t>
                      </a:r>
                      <a:endParaRPr lang="en-GB" sz="2000" b="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Baskerville Old Face" panose="02020602080505020303" pitchFamily="18" charset="0"/>
                        </a:rPr>
                        <a:t>Understand</a:t>
                      </a:r>
                      <a:endParaRPr lang="en-GB" sz="200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describe, explain, paraphrase, restate, give original examples of, summarise, contrast, interpret, discuss.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Baskerville Old Face" panose="02020602080505020303" pitchFamily="18" charset="0"/>
                        </a:rPr>
                        <a:t>Describe materials used to build homes. </a:t>
                      </a:r>
                      <a:endParaRPr lang="en-GB" sz="2000" b="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2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Baskerville Old Face" panose="02020602080505020303" pitchFamily="18" charset="0"/>
                        </a:rPr>
                        <a:t>Remember</a:t>
                      </a:r>
                      <a:endParaRPr lang="en-GB" sz="200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Baskerville Old Face" panose="02020602080505020303" pitchFamily="18" charset="0"/>
                        </a:rPr>
                        <a:t>list, recite, outline, define, name, match, quote, recall, identify, label, recognise.</a:t>
                      </a:r>
                      <a:endParaRPr lang="en-GB" sz="200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Baskerville Old Face" panose="02020602080505020303" pitchFamily="18" charset="0"/>
                        </a:rPr>
                        <a:t>Recite the national anthem of Kenya.</a:t>
                      </a:r>
                      <a:endParaRPr lang="en-GB" sz="2000" b="0" dirty="0">
                        <a:effectLst/>
                        <a:latin typeface="Baskerville Old Face" panose="02020602080505020303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93567" marR="93567" marT="94551" marB="9455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2A0C040-F9A4-5F98-444A-B95B9B73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133066"/>
            <a:ext cx="9662097" cy="55328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Formulating Specific Learning Outcomes</a:t>
            </a:r>
          </a:p>
        </p:txBody>
      </p:sp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CBA2-7128-4125-B723-E7F3D9DA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74929"/>
            <a:ext cx="9698440" cy="783772"/>
          </a:xfrm>
        </p:spPr>
        <p:txBody>
          <a:bodyPr/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Group Activity:</a:t>
            </a:r>
            <a:br>
              <a:rPr lang="en-US" sz="2800" b="1" dirty="0"/>
            </a:br>
            <a:endParaRPr lang="aa-ET" sz="2800" b="1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C2391A-69E1-46EB-A38A-654978493C31}"/>
              </a:ext>
            </a:extLst>
          </p:cNvPr>
          <p:cNvSpPr txBox="1">
            <a:spLocks/>
          </p:cNvSpPr>
          <p:nvPr/>
        </p:nvSpPr>
        <p:spPr>
          <a:xfrm>
            <a:off x="114300" y="1064525"/>
            <a:ext cx="11972925" cy="571854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rPr>
              <a:t>Breaking Specific </a:t>
            </a:r>
            <a:r>
              <a:rPr lang="en-US" sz="3600" b="1" dirty="0">
                <a:latin typeface="Calibri" panose="020F0502020204030204"/>
                <a:cs typeface="Calibri" panose="020F0502020204030204"/>
                <a:sym typeface="Calibri" panose="020F0502020204030204"/>
              </a:rPr>
              <a:t>L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rPr>
              <a:t>earning </a:t>
            </a:r>
            <a:r>
              <a:rPr lang="en-US" sz="3600" b="1" dirty="0">
                <a:latin typeface="Calibri" panose="020F0502020204030204"/>
                <a:cs typeface="Calibri" panose="020F0502020204030204"/>
                <a:sym typeface="Calibri" panose="020F0502020204030204"/>
              </a:rPr>
              <a:t>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rPr>
              <a:t>utcomes (SLOs) into </a:t>
            </a:r>
            <a:r>
              <a:rPr lang="en-US" sz="3600" b="1" dirty="0">
                <a:latin typeface="Calibri" panose="020F0502020204030204"/>
                <a:cs typeface="Calibri" panose="020F0502020204030204"/>
                <a:sym typeface="Calibri" panose="020F0502020204030204"/>
              </a:rPr>
              <a:t>L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rPr>
              <a:t>esson Learning </a:t>
            </a:r>
            <a:r>
              <a:rPr lang="en-US" sz="3600" b="1" dirty="0">
                <a:latin typeface="Calibri" panose="020F0502020204030204"/>
                <a:cs typeface="Calibri" panose="020F0502020204030204"/>
                <a:sym typeface="Calibri" panose="020F0502020204030204"/>
              </a:rPr>
              <a:t>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rPr>
              <a:t>utcomes (LLOs)</a:t>
            </a:r>
            <a:endParaRPr lang="en-US" sz="3500" dirty="0"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5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Select a Curriculum Design for any subject in Grade 10 from </a:t>
            </a:r>
            <a:r>
              <a:rPr lang="en-US" sz="35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https://kicd.ac.ke/cbc-materials/curriculum-designs/grade-ten/</a:t>
            </a:r>
            <a:r>
              <a:rPr lang="en-US" sz="35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Choose a sub strand that has more lessons and the number of specific learning outcomes.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Break down the specific learning outcomes into teachable lesson learning outcomes for the required number of lessons.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Present in plenary.</a:t>
            </a:r>
          </a:p>
          <a:p>
            <a:endParaRPr lang="en-US" sz="4400" b="1" dirty="0">
              <a:solidFill>
                <a:schemeClr val="tx1"/>
              </a:solidFill>
              <a:sym typeface="+mn-ea"/>
            </a:endParaRPr>
          </a:p>
          <a:p>
            <a:endParaRPr lang="en-US" b="1" dirty="0">
              <a:solidFill>
                <a:srgbClr val="FF0000"/>
              </a:solidFill>
              <a:sym typeface="+mn-ea"/>
            </a:endParaRPr>
          </a:p>
          <a:p>
            <a:endParaRPr lang="en-US" b="1" dirty="0">
              <a:solidFill>
                <a:srgbClr val="FF000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234633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21CF-A871-45D7-88ED-C66C4B1C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5534"/>
            <a:ext cx="11423374" cy="79157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Learning Experiences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D97FC-EFB6-4D4C-ACC1-4C7F69DC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7104"/>
            <a:ext cx="12192000" cy="5970896"/>
          </a:xfrm>
          <a:solidFill>
            <a:schemeClr val="lt1"/>
          </a:solidFill>
        </p:spPr>
        <p:txBody>
          <a:bodyPr/>
          <a:lstStyle/>
          <a:p>
            <a:pPr lvl="0">
              <a:lnSpc>
                <a:spcPct val="110000"/>
              </a:lnSpc>
            </a:pP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Learning experiences are </a:t>
            </a:r>
            <a:r>
              <a:rPr lang="en-US" sz="34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activities or tasks</a:t>
            </a:r>
            <a:r>
              <a:rPr lang="en-US" sz="34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that the trainee should carry out in order to develop desired </a:t>
            </a:r>
            <a:r>
              <a:rPr lang="en-US" sz="34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knowledge, skills, values </a:t>
            </a: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sz="3400" b="1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attitudes</a:t>
            </a:r>
          </a:p>
          <a:p>
            <a:pPr>
              <a:lnSpc>
                <a:spcPct val="110000"/>
              </a:lnSpc>
            </a:pP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Learning experiences focus on developing  the trainees </a:t>
            </a:r>
            <a:r>
              <a:rPr lang="en-US" sz="34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cognitive</a:t>
            </a:r>
            <a:r>
              <a:rPr lang="en-US" sz="3400" b="1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physical and emotional domains</a:t>
            </a:r>
            <a:r>
              <a:rPr lang="en-US" sz="3400" b="1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>
              <a:lnSpc>
                <a:spcPct val="110000"/>
              </a:lnSpc>
            </a:pP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They are </a:t>
            </a:r>
            <a:r>
              <a:rPr lang="en-US" sz="34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interactions</a:t>
            </a: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in which learning takes place. </a:t>
            </a:r>
          </a:p>
          <a:p>
            <a:pPr lvl="0">
              <a:lnSpc>
                <a:spcPct val="110000"/>
              </a:lnSpc>
            </a:pP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“Learning Experience is the interaction between the learner and external conditions in the environment to which he/she can react.”  - </a:t>
            </a:r>
            <a:r>
              <a:rPr lang="en-US" sz="3400" b="1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Ralph Tyler </a:t>
            </a:r>
          </a:p>
        </p:txBody>
      </p:sp>
    </p:spTree>
    <p:extLst>
      <p:ext uri="{BB962C8B-B14F-4D97-AF65-F5344CB8AC3E}">
        <p14:creationId xmlns:p14="http://schemas.microsoft.com/office/powerpoint/2010/main" val="40513970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454772" y="117660"/>
            <a:ext cx="3363900" cy="69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en-US" sz="4000" b="1" i="0" u="none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Cambria"/>
              </a:rPr>
              <a:t>KWL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54772" y="1963056"/>
            <a:ext cx="7996919" cy="293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66738" marR="0" lvl="0" indent="-5667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4000" b="1" u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1. What do </a:t>
            </a:r>
            <a:r>
              <a:rPr lang="en-US" sz="4000" b="1" u="none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I know </a:t>
            </a:r>
            <a:r>
              <a:rPr lang="en-US" sz="4000" b="1" u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about the</a:t>
            </a:r>
            <a:r>
              <a:rPr lang="en-US" sz="4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4000" b="1" u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Curriculum </a:t>
            </a:r>
            <a:r>
              <a:rPr lang="en-US" sz="4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D</a:t>
            </a:r>
            <a:r>
              <a:rPr lang="en-US" sz="4000" b="1" u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esign?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4000" b="0" u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566738" marR="0" lvl="0" indent="-56673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4000" b="1" u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2. What do </a:t>
            </a:r>
            <a:r>
              <a:rPr lang="en-US" sz="4000" b="1" u="none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I want to know </a:t>
            </a:r>
            <a:r>
              <a:rPr lang="en-US" sz="4000" b="1" u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about the Curriculum </a:t>
            </a:r>
            <a:r>
              <a:rPr lang="en-US" sz="4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D</a:t>
            </a:r>
            <a:r>
              <a:rPr lang="en-US" sz="4000" b="1" u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esign?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D7CA51-722F-8BD8-FAA1-6FDB1699D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114" y="1539075"/>
            <a:ext cx="3623806" cy="377984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21CF-A871-45D7-88ED-C66C4B1C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86" y="95534"/>
            <a:ext cx="11765088" cy="79157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What informs Learning Experiences?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D97FC-EFB6-4D4C-ACC1-4C7F69DC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7104"/>
            <a:ext cx="12032974" cy="5239061"/>
          </a:xfrm>
        </p:spPr>
        <p:txBody>
          <a:bodyPr/>
          <a:lstStyle/>
          <a:p>
            <a:pPr marL="50800" lvl="0" indent="0">
              <a:lnSpc>
                <a:spcPct val="110000"/>
              </a:lnSpc>
              <a:buNone/>
            </a:pP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`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9F2278-C52D-4A7D-AA05-7000E6C948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941628"/>
              </p:ext>
            </p:extLst>
          </p:nvPr>
        </p:nvGraphicFramePr>
        <p:xfrm>
          <a:off x="0" y="887104"/>
          <a:ext cx="12192000" cy="597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44255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21CF-A871-45D7-88ED-C66C4B1C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85" y="225020"/>
            <a:ext cx="11183886" cy="662084"/>
          </a:xfrm>
        </p:spPr>
        <p:txBody>
          <a:bodyPr>
            <a:noAutofit/>
          </a:bodyPr>
          <a:lstStyle/>
          <a:p>
            <a:r>
              <a:rPr lang="en-US" sz="29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Factors to Consider in Selection of Learning Experiences</a:t>
            </a:r>
            <a:endParaRPr lang="en-GB" sz="2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D97FC-EFB6-4D4C-ACC1-4C7F69DC6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7104"/>
            <a:ext cx="12032974" cy="5239061"/>
          </a:xfrm>
        </p:spPr>
        <p:txBody>
          <a:bodyPr/>
          <a:lstStyle/>
          <a:p>
            <a:pPr marL="50800" lvl="0" indent="0">
              <a:lnSpc>
                <a:spcPct val="110000"/>
              </a:lnSpc>
              <a:buNone/>
            </a:pPr>
            <a:r>
              <a:rPr lang="en-US" sz="3400" dirty="0">
                <a:solidFill>
                  <a:prstClr val="black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`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033B576-0947-4773-96A6-AD696FC71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987310"/>
              </p:ext>
            </p:extLst>
          </p:nvPr>
        </p:nvGraphicFramePr>
        <p:xfrm>
          <a:off x="0" y="1037229"/>
          <a:ext cx="12192000" cy="575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739390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063F-6953-F01D-53DA-4877184DF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703CB-1DF2-C8DB-4987-F454C610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61" y="0"/>
            <a:ext cx="10515600" cy="1325700"/>
          </a:xfrm>
        </p:spPr>
        <p:txBody>
          <a:bodyPr/>
          <a:lstStyle/>
          <a:p>
            <a:r>
              <a:rPr lang="en-GB" b="1" dirty="0"/>
              <a:t>Group Activity: Learning Experiences</a:t>
            </a:r>
            <a:endParaRPr lang="aa-ET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F128E-DA13-85BC-D6EB-0D7CFCDA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461" y="1160060"/>
            <a:ext cx="5621739" cy="4384397"/>
          </a:xfrm>
        </p:spPr>
        <p:txBody>
          <a:bodyPr/>
          <a:lstStyle/>
          <a:p>
            <a:pPr marL="50800" indent="0">
              <a:buNone/>
            </a:pPr>
            <a:r>
              <a:rPr lang="en-US" dirty="0">
                <a:latin typeface="Baskerville Old Face" panose="02020602080505020303" pitchFamily="18" charset="0"/>
              </a:rPr>
              <a:t>From the Lesson Learning Outcomes generated in the previous group activity,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Generate </a:t>
            </a:r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Learning Experiences </a:t>
            </a:r>
            <a:r>
              <a:rPr lang="en-US" dirty="0">
                <a:latin typeface="Baskerville Old Face" panose="02020602080505020303" pitchFamily="18" charset="0"/>
              </a:rPr>
              <a:t>to achieve the Lesson Learning Outcomes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Present in plenary.</a:t>
            </a:r>
          </a:p>
          <a:p>
            <a:endParaRPr lang="aa-ET" dirty="0"/>
          </a:p>
        </p:txBody>
      </p:sp>
      <p:pic>
        <p:nvPicPr>
          <p:cNvPr id="3074" name="Picture 2" descr="Learning experience set icon editable icons Vector Image">
            <a:extLst>
              <a:ext uri="{FF2B5EF4-FFF2-40B4-BE49-F238E27FC236}">
                <a16:creationId xmlns:a16="http://schemas.microsoft.com/office/drawing/2014/main" id="{BBA23C9E-5484-6926-0B47-9FBD50C29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16916" r="4104" b="25291"/>
          <a:stretch>
            <a:fillRect/>
          </a:stretch>
        </p:blipFill>
        <p:spPr bwMode="auto">
          <a:xfrm>
            <a:off x="5965372" y="1447258"/>
            <a:ext cx="6057168" cy="396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6502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a3c58bb18_0_75"/>
          <p:cNvSpPr txBox="1"/>
          <p:nvPr/>
        </p:nvSpPr>
        <p:spPr>
          <a:xfrm>
            <a:off x="789709" y="286717"/>
            <a:ext cx="82713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" name="Google Shape;127;gea3c58bb18_0_75"/>
          <p:cNvSpPr txBox="1"/>
          <p:nvPr/>
        </p:nvSpPr>
        <p:spPr>
          <a:xfrm>
            <a:off x="1828800" y="2249008"/>
            <a:ext cx="3770616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E4854-A476-B5A9-11E9-BAE6E9FB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" y="48767"/>
            <a:ext cx="10515600" cy="1325700"/>
          </a:xfrm>
        </p:spPr>
        <p:txBody>
          <a:bodyPr/>
          <a:lstStyle/>
          <a:p>
            <a:r>
              <a:rPr lang="en-GB" sz="4300" b="1" dirty="0">
                <a:latin typeface="Baskerville Old Face" panose="02020602080505020303" pitchFamily="18" charset="0"/>
              </a:rPr>
              <a:t>Key Inquiry Questions (KIQs)</a:t>
            </a:r>
            <a:endParaRPr lang="aa-ET" sz="43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C5520-77D5-BAFA-A043-1CE1D95DB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43" y="1013667"/>
            <a:ext cx="7521000" cy="4868518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Key inquiry questions form the foundation of Inquiry-Based Learning (IBL), a </a:t>
            </a:r>
            <a:r>
              <a:rPr lang="en-US" sz="32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critical methodology in  Competency Based Education (CBE) as it involves asking questions. </a:t>
            </a:r>
          </a:p>
          <a:p>
            <a:r>
              <a:rPr lang="en-GB" sz="320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Such questions help the learner retain information and invariably encourage them to investigate concepts under study by asking further questions about what they are learning.</a:t>
            </a:r>
            <a:endParaRPr lang="en-US" sz="3200" dirty="0"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0800" indent="0">
              <a:buNone/>
            </a:pPr>
            <a:r>
              <a:rPr lang="en-US" sz="2000" dirty="0">
                <a:latin typeface="Baskerville Old Face" panose="02020602080505020303" pitchFamily="18" charset="0"/>
              </a:rPr>
              <a:t> </a:t>
            </a:r>
          </a:p>
          <a:p>
            <a:pPr marL="50800" indent="0">
              <a:buNone/>
            </a:pPr>
            <a:endParaRPr lang="en-US" sz="2000" dirty="0"/>
          </a:p>
        </p:txBody>
      </p:sp>
      <p:pic>
        <p:nvPicPr>
          <p:cNvPr id="2050" name="Picture 2" descr="Fostering Student Questions: Strategies for Inquiry-Based Learning |  Visible Learning">
            <a:extLst>
              <a:ext uri="{FF2B5EF4-FFF2-40B4-BE49-F238E27FC236}">
                <a16:creationId xmlns:a16="http://schemas.microsoft.com/office/drawing/2014/main" id="{CB6104FE-EAB4-CAEA-424F-11B7788F5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57" y="1374467"/>
            <a:ext cx="3832678" cy="370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5782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59" y="105818"/>
            <a:ext cx="10434005" cy="808220"/>
          </a:xfrm>
        </p:spPr>
        <p:txBody>
          <a:bodyPr>
            <a:noAutofit/>
          </a:bodyPr>
          <a:lstStyle/>
          <a:p>
            <a:r>
              <a:rPr lang="en-US" sz="4400" b="1" cap="none" dirty="0">
                <a:latin typeface="Baskerville Old Face" panose="02020602080505020303" pitchFamily="18" charset="0"/>
              </a:rPr>
              <a:t>What kind of Questions are KIQs?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23" y="1072377"/>
            <a:ext cx="11781855" cy="4782513"/>
          </a:xfrm>
        </p:spPr>
        <p:txBody>
          <a:bodyPr>
            <a:noAutofit/>
          </a:bodyPr>
          <a:lstStyle/>
          <a:p>
            <a:r>
              <a:rPr lang="en-US" sz="3500" dirty="0">
                <a:latin typeface="Baskerville Old Face" panose="02020602080505020303" pitchFamily="18" charset="0"/>
              </a:rPr>
              <a:t>These are questions that help to </a:t>
            </a:r>
            <a:r>
              <a:rPr lang="en-US" sz="35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focus on learning</a:t>
            </a:r>
            <a:r>
              <a:rPr lang="en-US" sz="3500" dirty="0">
                <a:latin typeface="Baskerville Old Face" panose="02020602080505020303" pitchFamily="18" charset="0"/>
              </a:rPr>
              <a:t>.</a:t>
            </a:r>
          </a:p>
          <a:p>
            <a:r>
              <a:rPr lang="en-US" sz="3500" dirty="0">
                <a:latin typeface="Baskerville Old Face" panose="02020602080505020303" pitchFamily="18" charset="0"/>
              </a:rPr>
              <a:t>Questions that probe for </a:t>
            </a:r>
            <a:r>
              <a:rPr lang="en-US" sz="35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deeper meaning </a:t>
            </a:r>
            <a:r>
              <a:rPr lang="en-US" sz="3500" dirty="0">
                <a:latin typeface="Baskerville Old Face" panose="02020602080505020303" pitchFamily="18" charset="0"/>
              </a:rPr>
              <a:t>and set the stage for further questioning </a:t>
            </a:r>
          </a:p>
          <a:p>
            <a:r>
              <a:rPr lang="en-US" sz="3500" dirty="0">
                <a:latin typeface="Baskerville Old Face" panose="02020602080505020303" pitchFamily="18" charset="0"/>
              </a:rPr>
              <a:t>Foster the development of </a:t>
            </a:r>
            <a:r>
              <a:rPr lang="en-US" sz="35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critical thinking skills </a:t>
            </a:r>
            <a:r>
              <a:rPr lang="en-US" sz="3500" dirty="0">
                <a:latin typeface="Baskerville Old Face" panose="02020602080505020303" pitchFamily="18" charset="0"/>
              </a:rPr>
              <a:t>and higher order capabilities such as </a:t>
            </a:r>
            <a:r>
              <a:rPr lang="en-US" sz="35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problem solving</a:t>
            </a:r>
            <a:r>
              <a:rPr lang="en-US" sz="3500" dirty="0">
                <a:latin typeface="Baskerville Old Face" panose="02020602080505020303" pitchFamily="18" charset="0"/>
              </a:rPr>
              <a:t>.</a:t>
            </a:r>
          </a:p>
          <a:p>
            <a:r>
              <a:rPr lang="en-US" sz="3500" dirty="0">
                <a:latin typeface="Baskerville Old Face" panose="02020602080505020303" pitchFamily="18" charset="0"/>
              </a:rPr>
              <a:t>Questions that originate from </a:t>
            </a:r>
            <a:r>
              <a:rPr lang="en-US" sz="35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curiosity and engagement </a:t>
            </a:r>
            <a:r>
              <a:rPr lang="en-US" sz="3500" dirty="0">
                <a:latin typeface="Baskerville Old Face" panose="02020602080505020303" pitchFamily="18" charset="0"/>
              </a:rPr>
              <a:t>with subject matter.</a:t>
            </a:r>
          </a:p>
        </p:txBody>
      </p:sp>
    </p:spTree>
    <p:extLst>
      <p:ext uri="{BB962C8B-B14F-4D97-AF65-F5344CB8AC3E}">
        <p14:creationId xmlns:p14="http://schemas.microsoft.com/office/powerpoint/2010/main" val="26072202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11" y="160408"/>
            <a:ext cx="11008057" cy="781287"/>
          </a:xfrm>
        </p:spPr>
        <p:txBody>
          <a:bodyPr>
            <a:noAutofit/>
          </a:bodyPr>
          <a:lstStyle/>
          <a:p>
            <a:r>
              <a:rPr lang="en-US" sz="4000" b="1" cap="none" dirty="0">
                <a:latin typeface="Baskerville Old Face" panose="02020602080505020303" pitchFamily="18" charset="0"/>
              </a:rPr>
              <a:t>What Makes a Good KIQ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12" y="941695"/>
            <a:ext cx="11936104" cy="51446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Baskerville Old Face" panose="02020602080505020303" pitchFamily="18" charset="0"/>
              </a:rPr>
              <a:t>It is </a:t>
            </a:r>
            <a:r>
              <a:rPr lang="en-US" sz="32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open-ended, non-judgmental, meaningful and purposeful </a:t>
            </a:r>
            <a:r>
              <a:rPr lang="en-US" sz="3200" dirty="0">
                <a:latin typeface="Baskerville Old Face" panose="02020602080505020303" pitchFamily="18" charset="0"/>
              </a:rPr>
              <a:t>with an aim to allow learners to  explore ideas.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Baskerville Old Face" panose="02020602080505020303" pitchFamily="18" charset="0"/>
              </a:rPr>
              <a:t>Is </a:t>
            </a:r>
            <a:r>
              <a:rPr lang="en-US" sz="32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thought-provoking and intellectually engaging</a:t>
            </a:r>
            <a:r>
              <a:rPr lang="en-US" sz="3200" dirty="0">
                <a:latin typeface="Baskerville Old Face" panose="02020602080505020303" pitchFamily="18" charset="0"/>
              </a:rPr>
              <a:t>, often sparking </a:t>
            </a:r>
            <a:r>
              <a:rPr lang="en-US" sz="32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discussion and debate</a:t>
            </a:r>
            <a:r>
              <a:rPr lang="en-US" sz="32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Baskerville Old Face" panose="02020602080505020303" pitchFamily="18" charset="0"/>
              </a:rPr>
              <a:t>Encourages </a:t>
            </a:r>
            <a:r>
              <a:rPr lang="en-US" sz="32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collaboration</a:t>
            </a:r>
            <a:r>
              <a:rPr lang="en-US" sz="3200" dirty="0">
                <a:latin typeface="Baskerville Old Face" panose="02020602080505020303" pitchFamily="18" charset="0"/>
              </a:rPr>
              <a:t> amongst learners, teachers, and the community.  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Integrates technology </a:t>
            </a:r>
            <a:r>
              <a:rPr lang="en-US" sz="3200" dirty="0">
                <a:latin typeface="Baskerville Old Face" panose="02020602080505020303" pitchFamily="18" charset="0"/>
              </a:rPr>
              <a:t>to support the learning process particularly through </a:t>
            </a:r>
            <a:r>
              <a:rPr lang="en-US" sz="32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the search for more information</a:t>
            </a:r>
            <a:r>
              <a:rPr lang="en-US" sz="3200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.</a:t>
            </a:r>
          </a:p>
          <a:p>
            <a:pPr lvl="0" fontAlgn="base">
              <a:buNone/>
            </a:pP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1389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4" y="208274"/>
            <a:ext cx="5753670" cy="8540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</a:rPr>
              <a:t>What Makes a Good KIQ</a:t>
            </a:r>
            <a:endParaRPr lang="en-US" sz="3600" b="1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54" y="939520"/>
            <a:ext cx="11717741" cy="5009322"/>
          </a:xfrm>
        </p:spPr>
        <p:txBody>
          <a:bodyPr>
            <a:normAutofit fontScale="92500" lnSpcReduction="10000"/>
          </a:bodyPr>
          <a:lstStyle/>
          <a:p>
            <a:pPr lvl="0" fontAlgn="base">
              <a:lnSpc>
                <a:spcPct val="120000"/>
              </a:lnSpc>
            </a:pPr>
            <a:r>
              <a:rPr lang="en-US" sz="4000" dirty="0">
                <a:latin typeface="Baskerville Old Face" panose="02020602080505020303" pitchFamily="18" charset="0"/>
              </a:rPr>
              <a:t>Call for</a:t>
            </a:r>
            <a:r>
              <a:rPr lang="en-US" sz="40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 higher-order thinking</a:t>
            </a:r>
            <a:r>
              <a:rPr lang="en-US" sz="4000" dirty="0">
                <a:latin typeface="Baskerville Old Face" panose="02020602080505020303" pitchFamily="18" charset="0"/>
              </a:rPr>
              <a:t>, such as </a:t>
            </a:r>
            <a:r>
              <a:rPr lang="en-US" sz="40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analysis, inference, evaluation</a:t>
            </a:r>
            <a:r>
              <a:rPr lang="en-US" sz="4000" b="1" dirty="0">
                <a:latin typeface="Baskerville Old Face" panose="02020602080505020303" pitchFamily="18" charset="0"/>
              </a:rPr>
              <a:t>, </a:t>
            </a:r>
            <a:r>
              <a:rPr lang="en-US" sz="40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prediction</a:t>
            </a:r>
            <a:r>
              <a:rPr lang="en-US" sz="4000" dirty="0">
                <a:latin typeface="Baskerville Old Face" panose="02020602080505020303" pitchFamily="18" charset="0"/>
              </a:rPr>
              <a:t>. It cannot be effectively answered by recall alone.</a:t>
            </a:r>
          </a:p>
          <a:p>
            <a:pPr lvl="0" fontAlgn="base">
              <a:lnSpc>
                <a:spcPct val="120000"/>
              </a:lnSpc>
            </a:pPr>
            <a:r>
              <a:rPr lang="en-US" sz="4000" dirty="0">
                <a:latin typeface="Baskerville Old Face" panose="02020602080505020303" pitchFamily="18" charset="0"/>
              </a:rPr>
              <a:t>Point toward </a:t>
            </a:r>
            <a:r>
              <a:rPr lang="en-US" sz="40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important, transferable ideas</a:t>
            </a:r>
            <a:r>
              <a:rPr lang="en-US" sz="4000" dirty="0">
                <a:latin typeface="Baskerville Old Face" panose="02020602080505020303" pitchFamily="18" charset="0"/>
              </a:rPr>
              <a:t> within and even across subjects or learning areas.</a:t>
            </a:r>
          </a:p>
          <a:p>
            <a:pPr lvl="0" fontAlgn="base">
              <a:lnSpc>
                <a:spcPct val="120000"/>
              </a:lnSpc>
            </a:pPr>
            <a:r>
              <a:rPr lang="en-US" sz="40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Raise additional questions</a:t>
            </a:r>
            <a:r>
              <a:rPr lang="en-US" sz="4000" dirty="0">
                <a:latin typeface="Baskerville Old Face" panose="02020602080505020303" pitchFamily="18" charset="0"/>
              </a:rPr>
              <a:t> and </a:t>
            </a:r>
            <a:r>
              <a:rPr lang="en-US" sz="40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sparks further inquiry</a:t>
            </a:r>
            <a:r>
              <a:rPr lang="en-US" sz="4000" dirty="0">
                <a:latin typeface="Baskerville Old Face" panose="02020602080505020303" pitchFamily="18" charset="0"/>
              </a:rPr>
              <a:t>.</a:t>
            </a:r>
          </a:p>
          <a:p>
            <a:pPr lvl="0" fontAlgn="base">
              <a:lnSpc>
                <a:spcPct val="120000"/>
              </a:lnSpc>
            </a:pPr>
            <a:r>
              <a:rPr lang="en-US" sz="4000" dirty="0">
                <a:latin typeface="Baskerville Old Face" panose="02020602080505020303" pitchFamily="18" charset="0"/>
              </a:rPr>
              <a:t>Requires support and justification, not just an answer.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8141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3" y="150125"/>
            <a:ext cx="6359856" cy="914152"/>
          </a:xfrm>
        </p:spPr>
        <p:txBody>
          <a:bodyPr>
            <a:normAutofit/>
          </a:bodyPr>
          <a:lstStyle/>
          <a:p>
            <a:pPr algn="ctr"/>
            <a:r>
              <a:rPr lang="en-US" sz="4000" b="1" cap="none" dirty="0">
                <a:latin typeface="Cambria" panose="02040503050406030204" pitchFamily="18" charset="0"/>
                <a:ea typeface="Cambria" panose="02040503050406030204" pitchFamily="18" charset="0"/>
              </a:rPr>
              <a:t>Question Words to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3" y="1064277"/>
            <a:ext cx="9730853" cy="4706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alisto MT" panose="02040603050505030304" pitchFamily="18" charset="0"/>
              </a:rPr>
              <a:t>Utilize the six typical question words:</a:t>
            </a:r>
          </a:p>
          <a:p>
            <a:pPr marL="1377950"/>
            <a:r>
              <a:rPr lang="en-US" sz="3200" dirty="0">
                <a:latin typeface="Calisto MT" panose="02040603050505030304" pitchFamily="18" charset="0"/>
              </a:rPr>
              <a:t>How?</a:t>
            </a:r>
          </a:p>
          <a:p>
            <a:pPr marL="1377950"/>
            <a:r>
              <a:rPr lang="en-US" sz="3200" dirty="0">
                <a:latin typeface="Calisto MT" panose="02040603050505030304" pitchFamily="18" charset="0"/>
              </a:rPr>
              <a:t>Why? </a:t>
            </a:r>
          </a:p>
          <a:p>
            <a:pPr marL="1377950"/>
            <a:r>
              <a:rPr lang="en-US" sz="3200" dirty="0">
                <a:latin typeface="Calisto MT" panose="02040603050505030304" pitchFamily="18" charset="0"/>
              </a:rPr>
              <a:t>Who? </a:t>
            </a:r>
          </a:p>
          <a:p>
            <a:pPr marL="1377950"/>
            <a:r>
              <a:rPr lang="en-US" sz="3200" dirty="0">
                <a:latin typeface="Calisto MT" panose="02040603050505030304" pitchFamily="18" charset="0"/>
              </a:rPr>
              <a:t>Where? </a:t>
            </a:r>
          </a:p>
          <a:p>
            <a:pPr marL="1377950"/>
            <a:r>
              <a:rPr lang="en-US" sz="3200" dirty="0">
                <a:latin typeface="Calisto MT" panose="02040603050505030304" pitchFamily="18" charset="0"/>
              </a:rPr>
              <a:t>When? </a:t>
            </a:r>
          </a:p>
          <a:p>
            <a:pPr marL="1377950"/>
            <a:r>
              <a:rPr lang="en-US" sz="3200" dirty="0">
                <a:latin typeface="Calisto MT" panose="02040603050505030304" pitchFamily="18" charset="0"/>
              </a:rPr>
              <a:t>What?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090" y="1064277"/>
            <a:ext cx="4572000" cy="47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49988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72E8-AA74-E352-FB82-6F7B5ECE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61" y="0"/>
            <a:ext cx="10515600" cy="1325700"/>
          </a:xfrm>
        </p:spPr>
        <p:txBody>
          <a:bodyPr/>
          <a:lstStyle/>
          <a:p>
            <a:r>
              <a:rPr lang="en-GB" b="1" dirty="0"/>
              <a:t>Group Activity: KIQs</a:t>
            </a:r>
            <a:endParaRPr lang="aa-ET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D34DF-D12E-C49B-D198-F1877492A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461" y="1160060"/>
            <a:ext cx="5621739" cy="4384397"/>
          </a:xfrm>
        </p:spPr>
        <p:txBody>
          <a:bodyPr/>
          <a:lstStyle/>
          <a:p>
            <a:pPr marL="50800" indent="0">
              <a:buNone/>
            </a:pPr>
            <a:r>
              <a:rPr lang="en-US" dirty="0">
                <a:latin typeface="Baskerville Old Face" panose="02020602080505020303" pitchFamily="18" charset="0"/>
              </a:rPr>
              <a:t>From the Lesson Learning Outcomes generated in the previous group activity,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Generate at least </a:t>
            </a:r>
            <a:r>
              <a:rPr lang="en-US" b="1" dirty="0">
                <a:latin typeface="Baskerville Old Face" panose="02020602080505020303" pitchFamily="18" charset="0"/>
              </a:rPr>
              <a:t>2 Key Inquiry Questions (KIQs)</a:t>
            </a: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Present in plenary.</a:t>
            </a:r>
          </a:p>
          <a:p>
            <a:endParaRPr lang="aa-E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25700"/>
            <a:ext cx="5437909" cy="38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5324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5" y="0"/>
            <a:ext cx="10515600" cy="914399"/>
          </a:xfrm>
        </p:spPr>
        <p:txBody>
          <a:bodyPr/>
          <a:lstStyle/>
          <a:p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Mainstreaming Core Competencies, Values and PCIs in the Learning Experiences</a:t>
            </a:r>
            <a:b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35" y="914399"/>
            <a:ext cx="11982734" cy="51042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Core Competencies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 </a:t>
            </a:r>
            <a:r>
              <a:rPr lang="en-US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key skills and abilities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that learners need to develop to succeed in the 21st century. These competencies aim to provide a holistic education that prepares students for the demands of modern life.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solidFill>
                  <a:schemeClr val="tx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Values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are </a:t>
            </a:r>
            <a:r>
              <a:rPr lang="en-US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principles or standards of behavior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that guide individuals in making decisions, building relationships, and conducting themselves in a manner that is considered morally and socially acceptable.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Pertinent and Contemporary Issues (PCIs)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refer to the </a:t>
            </a:r>
            <a:r>
              <a:rPr lang="en-US" sz="3000" b="1" dirty="0">
                <a:solidFill>
                  <a:schemeClr val="accent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current and significant challenges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or topics that impact society and require attention and action. </a:t>
            </a:r>
            <a:endParaRPr lang="en-US" sz="3000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5598-7019-BCE4-1538-B5AE1AAA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20" y="119465"/>
            <a:ext cx="10515600" cy="713049"/>
          </a:xfrm>
        </p:spPr>
        <p:txBody>
          <a:bodyPr/>
          <a:lstStyle/>
          <a:p>
            <a:r>
              <a:rPr lang="en-GB" b="1" dirty="0">
                <a:latin typeface="Baskerville Old Face" panose="02020602080505020303" pitchFamily="18" charset="0"/>
              </a:rPr>
              <a:t>Curriculum Design</a:t>
            </a:r>
            <a:endParaRPr lang="aa-ET" b="1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FE634-9A8B-FEEC-A912-CCBD8327D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97280"/>
            <a:ext cx="12070080" cy="5079545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Curriculum Design is a document that outlines the </a:t>
            </a:r>
            <a:r>
              <a:rPr lang="en-US" sz="32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components</a:t>
            </a: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or </a:t>
            </a:r>
            <a:r>
              <a:rPr lang="en-US" sz="32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elements </a:t>
            </a: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 a curriculum.</a:t>
            </a:r>
            <a:endParaRPr lang="aa-ET" sz="3200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It’s a core document that guides learning institutions on how to </a:t>
            </a:r>
            <a:r>
              <a:rPr lang="en-US" sz="32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organise</a:t>
            </a: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learning.</a:t>
            </a:r>
            <a:endParaRPr lang="aa-ET" sz="3200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Curriculum </a:t>
            </a:r>
            <a:r>
              <a:rPr lang="en-US" sz="32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esign provides details that show the </a:t>
            </a:r>
            <a:r>
              <a:rPr lang="en-US" sz="32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relationship</a:t>
            </a:r>
            <a:r>
              <a:rPr lang="en-US" sz="3200" b="1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between the components. </a:t>
            </a:r>
            <a:endParaRPr lang="aa-ET" sz="3200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32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Curriculum Design</a:t>
            </a: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 ensure the curriculum can be implemented </a:t>
            </a:r>
            <a:r>
              <a:rPr lang="en-US" sz="32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within</a:t>
            </a: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 time </a:t>
            </a:r>
            <a:r>
              <a:rPr lang="en-US" sz="3200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allocated</a:t>
            </a:r>
            <a:r>
              <a:rPr lang="en-US" sz="32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with the infrastructure in the schools.</a:t>
            </a:r>
            <a:endParaRPr lang="aa-ET" sz="3200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335827955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" y="1"/>
            <a:ext cx="9758149" cy="853440"/>
          </a:xfrm>
        </p:spPr>
        <p:txBody>
          <a:bodyPr/>
          <a:lstStyle/>
          <a:p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Mainstreaming Core Competencies, Values and PCIs in the Learning Experiences</a:t>
            </a:r>
            <a:br>
              <a:rPr lang="en-US" sz="3500" b="1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endParaRPr lang="en-US" sz="3500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17599"/>
            <a:ext cx="12192000" cy="4860119"/>
          </a:xfrm>
        </p:spPr>
        <p:txBody>
          <a:bodyPr/>
          <a:lstStyle/>
          <a:p>
            <a:pPr algn="just"/>
            <a:r>
              <a:rPr lang="en-GB" sz="3300" b="1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Mainstreaming</a:t>
            </a:r>
            <a:r>
              <a:rPr lang="en-GB" sz="33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is the process of </a:t>
            </a:r>
            <a:r>
              <a:rPr lang="en-GB" sz="33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identifying suitable opportunities </a:t>
            </a:r>
            <a:r>
              <a:rPr lang="en-GB" sz="33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incorporate the development of </a:t>
            </a:r>
            <a:r>
              <a:rPr lang="en-GB" sz="3300" b="1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Core Competencies</a:t>
            </a:r>
            <a:r>
              <a:rPr lang="en-GB" sz="33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nurture </a:t>
            </a:r>
            <a:r>
              <a:rPr lang="en-GB" sz="3300" b="1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Values</a:t>
            </a:r>
            <a:r>
              <a:rPr lang="en-GB" sz="33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address </a:t>
            </a:r>
            <a:r>
              <a:rPr lang="en-GB" sz="3300" b="1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Pertinent and Contemporary Issues </a:t>
            </a:r>
            <a:r>
              <a:rPr lang="en-GB" sz="33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(PCIs) in </a:t>
            </a:r>
            <a:r>
              <a:rPr lang="en-US" sz="33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lang="en-GB" sz="33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learning experiences.</a:t>
            </a:r>
            <a:r>
              <a:rPr lang="en-GB" sz="3300" b="1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3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Core Competencies, Values and PCIs to be mainstreamed in the learning experiences are clearly </a:t>
            </a:r>
            <a:r>
              <a:rPr lang="en-US" sz="3300" b="1" dirty="0">
                <a:solidFill>
                  <a:schemeClr val="accent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outlined</a:t>
            </a:r>
            <a:r>
              <a:rPr lang="en-US" sz="33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 the curriculum designs for proper guidance. 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GB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GB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080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a3c58bb18_0_75"/>
          <p:cNvSpPr txBox="1"/>
          <p:nvPr/>
        </p:nvSpPr>
        <p:spPr>
          <a:xfrm>
            <a:off x="789709" y="286717"/>
            <a:ext cx="82713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anose="020F0502020204030204"/>
              <a:buNone/>
            </a:pPr>
            <a:endParaRPr sz="2800" b="1" dirty="0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27" name="Google Shape;127;gea3c58bb18_0_75"/>
          <p:cNvSpPr txBox="1"/>
          <p:nvPr/>
        </p:nvSpPr>
        <p:spPr>
          <a:xfrm>
            <a:off x="1828800" y="2249008"/>
            <a:ext cx="3770616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 dirty="0"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65" y="-1"/>
            <a:ext cx="9771011" cy="8587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GB" sz="4000" b="1" dirty="0">
                <a:latin typeface="Cambria" panose="02040503050406030204" pitchFamily="18" charset="0"/>
                <a:ea typeface="Cambria" panose="02040503050406030204" pitchFamily="18" charset="0"/>
              </a:rPr>
              <a:t>Mainstreaming Core Competencies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65" y="941696"/>
            <a:ext cx="12054736" cy="5076967"/>
          </a:xfrm>
        </p:spPr>
        <p:txBody>
          <a:bodyPr/>
          <a:lstStyle/>
          <a:p>
            <a:r>
              <a:rPr lang="en-US" altLang="en-GB" sz="3600" dirty="0">
                <a:latin typeface="Baskerville Old Face" panose="02020602080505020303" pitchFamily="18" charset="0"/>
                <a:sym typeface="+mn-ea"/>
              </a:rPr>
              <a:t>The  competency-based approach to learning is intended to develop in the learner:</a:t>
            </a:r>
          </a:p>
          <a:p>
            <a:pPr marL="1023938" indent="-973138"/>
            <a:r>
              <a:rPr lang="en-US" altLang="en-GB" sz="3600" dirty="0">
                <a:latin typeface="Baskerville Old Face" panose="02020602080505020303" pitchFamily="18" charset="0"/>
                <a:sym typeface="+mn-ea"/>
              </a:rPr>
              <a:t>‘</a:t>
            </a:r>
            <a:r>
              <a:rPr lang="en-US" altLang="en-GB" sz="3600" b="1" dirty="0">
                <a:solidFill>
                  <a:schemeClr val="accent1"/>
                </a:solidFill>
                <a:latin typeface="Baskerville Old Face" panose="02020602080505020303" pitchFamily="18" charset="0"/>
                <a:sym typeface="+mn-ea"/>
              </a:rPr>
              <a:t>the ability to apply appropriate knowledge and skills to successfully perform a function</a:t>
            </a:r>
            <a:r>
              <a:rPr lang="en-US" altLang="en-GB" sz="3600" dirty="0">
                <a:latin typeface="Baskerville Old Face" panose="02020602080505020303" pitchFamily="18" charset="0"/>
                <a:sym typeface="+mn-ea"/>
              </a:rPr>
              <a:t>’</a:t>
            </a:r>
          </a:p>
          <a:p>
            <a:r>
              <a:rPr lang="en-US" altLang="en-GB" sz="3600" dirty="0">
                <a:latin typeface="Baskerville Old Face" panose="02020602080505020303" pitchFamily="18" charset="0"/>
                <a:sym typeface="+mn-ea"/>
              </a:rPr>
              <a:t>Learners are enabled to make connections between the knowledge they acquire and how they can use it meaningfully within a given context. </a:t>
            </a:r>
          </a:p>
          <a:p>
            <a:r>
              <a:rPr lang="en-US" altLang="en-GB" sz="3600" dirty="0">
                <a:latin typeface="Baskerville Old Face" panose="02020602080505020303" pitchFamily="18" charset="0"/>
                <a:sym typeface="+mn-ea"/>
              </a:rPr>
              <a:t>Learning therefore becomes more </a:t>
            </a:r>
            <a:r>
              <a:rPr lang="en-US" altLang="en-GB" sz="3600" b="1" dirty="0">
                <a:solidFill>
                  <a:srgbClr val="0070C0"/>
                </a:solidFill>
                <a:latin typeface="Baskerville Old Face" panose="02020602080505020303" pitchFamily="18" charset="0"/>
                <a:sym typeface="+mn-ea"/>
              </a:rPr>
              <a:t>purposeful</a:t>
            </a:r>
            <a:r>
              <a:rPr lang="en-US" altLang="en-GB" sz="3600" dirty="0">
                <a:latin typeface="Baskerville Old Face" panose="02020602080505020303" pitchFamily="18" charset="0"/>
                <a:sym typeface="+mn-ea"/>
              </a:rPr>
              <a:t> and </a:t>
            </a:r>
            <a:r>
              <a:rPr lang="en-US" altLang="en-GB" sz="3600" b="1" dirty="0">
                <a:solidFill>
                  <a:srgbClr val="0070C0"/>
                </a:solidFill>
                <a:latin typeface="Baskerville Old Face" panose="02020602080505020303" pitchFamily="18" charset="0"/>
                <a:sym typeface="+mn-ea"/>
              </a:rPr>
              <a:t>relevant</a:t>
            </a:r>
            <a:r>
              <a:rPr lang="en-US" altLang="en-GB" sz="3600" dirty="0">
                <a:latin typeface="Baskerville Old Face" panose="02020602080505020303" pitchFamily="18" charset="0"/>
                <a:sym typeface="+mn-ea"/>
              </a:rPr>
              <a:t> to real life situations.</a:t>
            </a:r>
          </a:p>
        </p:txBody>
      </p:sp>
    </p:spTree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364" y="0"/>
            <a:ext cx="10463134" cy="1064301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latin typeface="Cambria" panose="02040503050406030204" pitchFamily="18" charset="0"/>
                <a:ea typeface="Cambria" panose="02040503050406030204" pitchFamily="18" charset="0"/>
              </a:rPr>
              <a:t>Core Competencies</a:t>
            </a:r>
            <a:br>
              <a:rPr lang="en-US" sz="5400" b="1" dirty="0"/>
            </a:br>
            <a:r>
              <a:rPr lang="en-US" sz="5400" b="1" dirty="0"/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364" y="1193910"/>
            <a:ext cx="6240493" cy="4522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Clr>
                <a:srgbClr val="000000"/>
              </a:buClr>
            </a:pPr>
            <a:r>
              <a:rPr lang="en-GB" sz="2800" b="1" kern="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CBE has identified 7 Core Competencies</a:t>
            </a:r>
          </a:p>
          <a:p>
            <a:pPr marL="519113" lvl="0" indent="-519113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2800" kern="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Communication and Collaboration</a:t>
            </a:r>
            <a:endParaRPr lang="en-US" sz="2800" kern="0" dirty="0"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519113" lvl="0" indent="-519113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2800" kern="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Critical Thinking and Problem Solving</a:t>
            </a:r>
            <a:endParaRPr lang="en-US" sz="2800" kern="0" dirty="0"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519113" lvl="0" indent="-519113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2800" kern="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Creativity and Imagination</a:t>
            </a:r>
          </a:p>
          <a:p>
            <a:pPr marL="519113" indent="-519113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2800" kern="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Citizenship</a:t>
            </a:r>
            <a:endParaRPr lang="en-US" sz="2800" kern="0" dirty="0"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519113" indent="-519113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2800" kern="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Learning to Learn</a:t>
            </a:r>
          </a:p>
          <a:p>
            <a:pPr marL="519113" indent="-519113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2800" kern="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Self-efficacy</a:t>
            </a:r>
            <a:endParaRPr lang="en-US" sz="2800" kern="0" dirty="0"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519113" indent="-519113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2800" kern="0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Digital Literacy</a:t>
            </a:r>
            <a:endParaRPr lang="en-US" sz="2800" kern="0" dirty="0"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endParaRPr lang="en-US" sz="2800" b="1" kern="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ECD1944-6E29-8607-9699-5AB0C4772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3810" r="43228" b="10899"/>
          <a:stretch>
            <a:fillRect/>
          </a:stretch>
        </p:blipFill>
        <p:spPr bwMode="auto">
          <a:xfrm>
            <a:off x="6458857" y="1306286"/>
            <a:ext cx="5514780" cy="441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45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4" y="136254"/>
            <a:ext cx="10972800" cy="599606"/>
          </a:xfrm>
        </p:spPr>
        <p:txBody>
          <a:bodyPr/>
          <a:lstStyle/>
          <a:p>
            <a:r>
              <a:rPr lang="en-US" sz="4000" b="1" dirty="0"/>
              <a:t>1. Communication and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05" y="1037678"/>
            <a:ext cx="11796215" cy="551156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Embed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learning experiences that will make learning take place collegially, in  a group or a team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Present 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  <a:r>
              <a:rPr lang="en-GB" sz="30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for learners to: </a:t>
            </a:r>
          </a:p>
          <a:p>
            <a:pPr marL="1377950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express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themselves orally  and in writing</a:t>
            </a:r>
          </a:p>
          <a:p>
            <a:pPr marL="1377950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listen</a:t>
            </a:r>
            <a:r>
              <a:rPr lang="en-GB" sz="30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attentively</a:t>
            </a:r>
          </a:p>
          <a:p>
            <a:pPr marL="1377950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argue out an 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opinion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and defend his or her views</a:t>
            </a:r>
          </a:p>
          <a:p>
            <a:pPr marL="1377950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share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knowledge/resources with others and seek the same from them</a:t>
            </a:r>
          </a:p>
          <a:p>
            <a:pPr marL="1377950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contribute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to the team’s objectives</a:t>
            </a:r>
          </a:p>
          <a:p>
            <a:pPr marL="1377950" indent="-354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justify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course or action taken.</a:t>
            </a:r>
            <a:endParaRPr lang="en-US" sz="30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75310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68" y="154717"/>
            <a:ext cx="10972800" cy="504850"/>
          </a:xfrm>
        </p:spPr>
        <p:txBody>
          <a:bodyPr/>
          <a:lstStyle/>
          <a:p>
            <a:r>
              <a:rPr lang="en-GB" sz="4000" b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C</a:t>
            </a:r>
            <a:r>
              <a:rPr lang="en-GB" sz="4000" b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ritical Thinking and Problem Solving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3466"/>
            <a:ext cx="12192000" cy="5884534"/>
          </a:xfrm>
          <a:solidFill>
            <a:schemeClr val="lt1"/>
          </a:solidFill>
        </p:spPr>
        <p:txBody>
          <a:bodyPr/>
          <a:lstStyle/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Structure learning around situations that will require learners to use </a:t>
            </a: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logic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evidence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to arrive at conclusions or solve problems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Create scenarios for learners to:</a:t>
            </a:r>
          </a:p>
          <a:p>
            <a:pPr marL="1433513" lvl="0" indent="-465138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demonstrate</a:t>
            </a:r>
            <a:r>
              <a:rPr lang="en-GB" sz="27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objective ideas, opinions and views</a:t>
            </a:r>
            <a:endParaRPr lang="en-US" sz="27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33513" lvl="0" indent="-465138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evidence</a:t>
            </a:r>
            <a:r>
              <a:rPr lang="en-GB" sz="27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 draw conclusions</a:t>
            </a:r>
          </a:p>
          <a:p>
            <a:pPr marL="1433513" lvl="0" indent="-465138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innovate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to solve problems in line with their age</a:t>
            </a:r>
          </a:p>
          <a:p>
            <a:pPr marL="1433513" lvl="0" indent="-465138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explore </a:t>
            </a: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options/new ways 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of doing common chores</a:t>
            </a:r>
          </a:p>
          <a:p>
            <a:pPr marL="1433513" lvl="0" indent="-465138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generate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and  </a:t>
            </a: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implement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ideas individually and/or collectively to seek solutions to a contextual problem</a:t>
            </a:r>
          </a:p>
          <a:p>
            <a:pPr marL="1433513" lvl="0" indent="-465138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demonstrate </a:t>
            </a: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open mindedness 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to new ideas and opinions</a:t>
            </a:r>
            <a:endParaRPr lang="en-US" sz="27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1433513" lvl="0" indent="-465138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adopt </a:t>
            </a:r>
            <a:r>
              <a:rPr lang="en-GB" sz="27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multifaceted dimensions </a:t>
            </a:r>
            <a:r>
              <a:rPr lang="en-GB" sz="27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and make multiple attempts to solving a contextual issue</a:t>
            </a:r>
            <a:endParaRPr lang="en-US" sz="27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669589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4" y="151808"/>
            <a:ext cx="10972800" cy="549821"/>
          </a:xfrm>
        </p:spPr>
        <p:txBody>
          <a:bodyPr/>
          <a:lstStyle/>
          <a:p>
            <a:r>
              <a:rPr lang="en-GB" sz="4000" b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Citizenship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599"/>
          </a:xfrm>
          <a:solidFill>
            <a:schemeClr val="lt1"/>
          </a:solidFill>
        </p:spPr>
        <p:txBody>
          <a:bodyPr/>
          <a:lstStyle/>
          <a:p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Create a learning  environment that will require learners to demonstrate their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rights</a:t>
            </a:r>
            <a:r>
              <a:rPr lang="en-GB" sz="25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privileges</a:t>
            </a:r>
            <a:r>
              <a:rPr lang="en-GB" sz="25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duties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as citizens. </a:t>
            </a:r>
          </a:p>
          <a:p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Engage them in activities requiring them to:</a:t>
            </a: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value a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sense of identity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with others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uphold identity with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peers</a:t>
            </a:r>
            <a:endParaRPr lang="en-US" sz="2500" b="1" dirty="0">
              <a:solidFill>
                <a:srgbClr val="0070C0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respect</a:t>
            </a:r>
            <a:r>
              <a:rPr lang="en-GB" sz="25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 uphold rights of others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operate within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their own rights</a:t>
            </a: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responsibly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claim their  own rights and privileges </a:t>
            </a: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undertake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duties</a:t>
            </a:r>
            <a:r>
              <a:rPr lang="en-GB" sz="25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obligations</a:t>
            </a:r>
            <a:endParaRPr lang="en-US" sz="2500" b="1" dirty="0">
              <a:solidFill>
                <a:srgbClr val="0070C0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express</a:t>
            </a:r>
            <a:r>
              <a:rPr lang="en-GB" sz="25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own belonging among others</a:t>
            </a: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seek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while resolving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conflicts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with others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demonstrates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tolerance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in resolving controversies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demonstrates some level of understanding when own rights/privileges are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infringed.</a:t>
            </a:r>
            <a:endParaRPr lang="en-US" sz="2500" b="1" dirty="0">
              <a:solidFill>
                <a:srgbClr val="0070C0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97025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251330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9857"/>
            <a:ext cx="12192000" cy="5778143"/>
          </a:xfrm>
          <a:solidFill>
            <a:schemeClr val="lt1"/>
          </a:solidFill>
        </p:spPr>
        <p:txBody>
          <a:bodyPr/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Expose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learners to a wide range of content and devices to 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equip</a:t>
            </a:r>
            <a:r>
              <a:rPr lang="en-GB" sz="30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them with knowledge, skills and behaviours which are effective and safe for digital literacy.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Explore 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  <a:r>
              <a:rPr lang="en-GB" sz="30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 and out of school for learners to progressively:</a:t>
            </a:r>
          </a:p>
          <a:p>
            <a:pPr marL="682625" lvl="0" indent="-2190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en-GB" sz="30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digital device communication networks, </a:t>
            </a:r>
            <a:endParaRPr lang="en-US" sz="30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lvl="1" indent="-2190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engage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in online communication and social networks, </a:t>
            </a:r>
            <a:endParaRPr lang="en-US" sz="30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lvl="1" indent="-2190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become  aware of and adhering to 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ethical 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behaviour protocols, </a:t>
            </a:r>
            <a:endParaRPr lang="en-US" sz="30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lvl="1" indent="-2190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get 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about societal issues through digital media, </a:t>
            </a:r>
            <a:endParaRPr lang="en-US" sz="30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lvl="1" indent="-2190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search, evaluate </a:t>
            </a:r>
            <a:r>
              <a:rPr lang="en-GB" sz="30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 use information channelled through digital 	platforms</a:t>
            </a:r>
            <a:endParaRPr lang="en-US" sz="30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9224" y="151808"/>
            <a:ext cx="10972800" cy="54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Digital Literacy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92881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1" y="177422"/>
            <a:ext cx="10972800" cy="524656"/>
          </a:xfrm>
        </p:spPr>
        <p:txBody>
          <a:bodyPr/>
          <a:lstStyle/>
          <a:p>
            <a:r>
              <a:rPr lang="en-GB" sz="4000" b="1" kern="0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5. Creativity and Imagination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7943"/>
            <a:ext cx="12192000" cy="5900057"/>
          </a:xfrm>
          <a:solidFill>
            <a:schemeClr val="lt1"/>
          </a:solidFill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Exploit</a:t>
            </a:r>
            <a:r>
              <a:rPr lang="en-GB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learning activities as avenues for learners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create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new ideas that result in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products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that add value to their lives and to the lives of those around them.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Diversify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the activities to take on board various learners’ inclination to: </a:t>
            </a:r>
          </a:p>
          <a:p>
            <a:pPr lvl="0" indent="2254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	form and communicate / present idea (writing, sketching, gestures)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2254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translate ideas to real items (drawing, sculpture, model, design)</a:t>
            </a:r>
          </a:p>
          <a:p>
            <a:pPr lvl="0" indent="6350" algn="just" eaLnBrk="0" fontAlgn="base" hangingPunct="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 present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multiple dimensions 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as a single idea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6350" algn="just" eaLnBrk="0" fontAlgn="base" hangingPunct="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compile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other people’s ideas to a concrete image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6350" algn="just" eaLnBrk="0" fontAlgn="base" hangingPunct="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compile ideas to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develop a concept</a:t>
            </a:r>
            <a:endParaRPr lang="en-US" b="1" dirty="0">
              <a:solidFill>
                <a:srgbClr val="0070C0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6350" algn="just" eaLnBrk="0" fontAlgn="base" hangingPunct="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patch-up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ideas to a concrete course/solution/concept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6350" algn="just" eaLnBrk="0" fontAlgn="base" hangingPunct="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analyse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 broad idea into component ideas</a:t>
            </a:r>
            <a:endParaRPr lang="en-US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6350" algn="just" eaLnBrk="0" fontAlgn="base" hangingPunct="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innovate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 model/item from own or others ideas</a:t>
            </a:r>
          </a:p>
          <a:p>
            <a:pPr lvl="0" indent="2254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89855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15" y="81887"/>
            <a:ext cx="10972800" cy="779489"/>
          </a:xfrm>
        </p:spPr>
        <p:txBody>
          <a:bodyPr/>
          <a:lstStyle/>
          <a:p>
            <a:r>
              <a:rPr lang="en-GB" sz="42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6. Learning to Learn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1376"/>
            <a:ext cx="12192000" cy="5996623"/>
          </a:xfrm>
          <a:solidFill>
            <a:schemeClr val="lt1"/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Regularly remind learners that learning is a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continuous process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that requires personal organization, effective management of time and information, both individually and in groups.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Provide tasks that will challenge learners to: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1698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show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openness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to new ideas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1698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critique</a:t>
            </a:r>
            <a:r>
              <a:rPr lang="en-GB" sz="25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his or her own ideas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1698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use one idea as a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learning experience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 a new idea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1698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continuously</a:t>
            </a:r>
            <a:r>
              <a:rPr lang="en-GB" sz="25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demonstrate personality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progress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indent="169863"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use new opportunities as a learning experience to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expound</a:t>
            </a:r>
            <a:r>
              <a:rPr lang="en-GB" sz="25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knowledge and skills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169863"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progressively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</a:t>
            </a:r>
            <a:r>
              <a:rPr lang="en-GB" sz="2500" b="1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new value, beliefs and opinion structures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169863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persistently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pursue</a:t>
            </a:r>
            <a:r>
              <a:rPr lang="en-GB" sz="2500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new targets and more challenging goals</a:t>
            </a:r>
          </a:p>
          <a:p>
            <a:pPr lvl="0" indent="169863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work progressively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to overcome existing obstacles</a:t>
            </a:r>
          </a:p>
          <a:p>
            <a:pPr lvl="0" indent="169863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seek 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assistance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and guidance to overcome persistent obstacles</a:t>
            </a:r>
          </a:p>
          <a:p>
            <a:pPr lvl="0" indent="169863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</a:t>
            </a:r>
            <a:r>
              <a:rPr lang="en-GB" sz="2500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adopt and assimilate 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new knowledge and skills to overcome contextual challenges</a:t>
            </a:r>
            <a:r>
              <a:rPr lang="en-GB" sz="2500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lvl="0" indent="1698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500" dirty="0">
              <a:solidFill>
                <a:schemeClr val="tx1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8539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0125"/>
            <a:ext cx="10972800" cy="689324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kern="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9614"/>
            <a:ext cx="12191999" cy="5928385"/>
          </a:xfrm>
          <a:solidFill>
            <a:schemeClr val="lt1"/>
          </a:solidFill>
        </p:spPr>
        <p:txBody>
          <a:bodyPr/>
          <a:lstStyle/>
          <a:p>
            <a:pPr marL="4064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Use the learning environment to instil in learners the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belief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about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their capabilities   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to perform assigned tasks, prospects for accomplishment and personal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well-being.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Develop assignments that give learners chances to:</a:t>
            </a:r>
          </a:p>
          <a:p>
            <a:pPr lvl="0" indent="6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present ideas with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confidence</a:t>
            </a:r>
          </a:p>
          <a:p>
            <a:pPr lvl="0" indent="6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demonstrate sense of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assurance and trust</a:t>
            </a:r>
          </a:p>
          <a:p>
            <a:pPr lvl="0" indent="6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	present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self-interest</a:t>
            </a:r>
            <a:r>
              <a:rPr lang="en-GB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group interest </a:t>
            </a:r>
            <a:r>
              <a:rPr lang="en-GB" dirty="0">
                <a:solidFill>
                  <a:schemeClr val="tx1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 /or </a:t>
            </a:r>
            <a:r>
              <a:rPr lang="en-GB" b="1" dirty="0">
                <a:solidFill>
                  <a:srgbClr val="0070C0"/>
                </a:solidFill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defend opinions politely</a:t>
            </a:r>
          </a:p>
          <a:p>
            <a:pPr marL="457200" marR="0" lvl="0" indent="61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 volunteer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to undertake challenging tasks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  <a:p>
            <a:pPr marL="457200" marR="0" lvl="0" indent="61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	courageously volunteer to take group leadership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  <a:p>
            <a:pPr marL="457200" marR="0" lvl="0" indent="61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	demonstrate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intrinsic self-motivation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  <a:p>
            <a:pPr marL="914400" marR="0" lvl="0" indent="-3952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demonstrate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self-awareness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,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responsibility,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resource 	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and age-related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chore management</a:t>
            </a:r>
          </a:p>
          <a:p>
            <a:pPr marL="457200" marR="0" lvl="0" indent="61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	confidently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protect and conserve 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personal and group resources</a:t>
            </a:r>
          </a:p>
          <a:p>
            <a:pPr lvl="0" indent="6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511425" algn="l"/>
              </a:tabLst>
            </a:pPr>
            <a:endParaRPr lang="en-US" b="1" dirty="0">
              <a:solidFill>
                <a:srgbClr val="0070C0"/>
              </a:solidFill>
              <a:latin typeface="Baskerville Old Face" panose="020206020805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50125"/>
            <a:ext cx="10972800" cy="77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7. Self Efficacy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1900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5389-774C-5EE4-FE75-358E0F71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711321"/>
          </a:xfrm>
        </p:spPr>
        <p:txBody>
          <a:bodyPr/>
          <a:lstStyle/>
          <a:p>
            <a:r>
              <a:rPr lang="en-GB" b="1" dirty="0"/>
              <a:t>Components of a Curriculum Design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5A122-6CF2-6DFE-C916-DCADC7252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97" y="995424"/>
            <a:ext cx="11261203" cy="498868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3600" b="1" dirty="0">
                <a:latin typeface="Baskerville Old Face" panose="02020602080505020303" pitchFamily="18" charset="0"/>
              </a:rPr>
              <a:t>Preliminary Information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Baskerville Old Face" panose="02020602080505020303" pitchFamily="18" charset="0"/>
              </a:rPr>
              <a:t>National goals of Education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Baskerville Old Face" panose="02020602080505020303" pitchFamily="18" charset="0"/>
              </a:rPr>
              <a:t>Level Learning Outcomes (senior school)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Baskerville Old Face" panose="02020602080505020303" pitchFamily="18" charset="0"/>
              </a:rPr>
              <a:t>List of subjects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Baskerville Old Face" panose="02020602080505020303" pitchFamily="18" charset="0"/>
              </a:rPr>
              <a:t>Lesson Distribution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Baskerville Old Face" panose="02020602080505020303" pitchFamily="18" charset="0"/>
              </a:rPr>
              <a:t>Essence statements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latin typeface="Baskerville Old Face" panose="02020602080505020303" pitchFamily="18" charset="0"/>
              </a:rPr>
              <a:t>Subject General Learning Outcomes</a:t>
            </a:r>
          </a:p>
          <a:p>
            <a:pPr marL="50800" indent="0">
              <a:buNone/>
            </a:pPr>
            <a:r>
              <a:rPr lang="en-GB" dirty="0">
                <a:latin typeface="Baskerville Old Face" panose="02020602080505020303" pitchFamily="18" charset="0"/>
              </a:rPr>
              <a:t>Summary of Strands and Sub-strand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22781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12" y="109182"/>
            <a:ext cx="10515600" cy="873457"/>
          </a:xfrm>
        </p:spPr>
        <p:txBody>
          <a:bodyPr/>
          <a:lstStyle/>
          <a:p>
            <a:r>
              <a:rPr lang="en-US" b="1" dirty="0"/>
              <a:t>Group 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812" y="1143237"/>
            <a:ext cx="11881513" cy="4861778"/>
          </a:xfrm>
        </p:spPr>
        <p:txBody>
          <a:bodyPr/>
          <a:lstStyle/>
          <a:p>
            <a:pPr lvl="0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From the Learning Experiences generated in the previous activity, mainstream any </a:t>
            </a:r>
            <a:r>
              <a:rPr lang="en-US" b="1" dirty="0">
                <a:solidFill>
                  <a:srgbClr val="0070C0"/>
                </a:solidFill>
              </a:rPr>
              <a:t>3 Core Competencies </a:t>
            </a:r>
            <a:r>
              <a:rPr lang="en-US" dirty="0">
                <a:solidFill>
                  <a:srgbClr val="000000"/>
                </a:solidFill>
              </a:rPr>
              <a:t>in the learning experiences.</a:t>
            </a:r>
          </a:p>
          <a:p>
            <a:pPr lvl="0"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Present to plenary.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018" y="2322695"/>
            <a:ext cx="6115050" cy="326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42959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922B0-4B97-FE9C-9CC6-3C99D44B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12" y="228647"/>
            <a:ext cx="10515600" cy="488315"/>
          </a:xfrm>
        </p:spPr>
        <p:txBody>
          <a:bodyPr/>
          <a:lstStyle/>
          <a:p>
            <a:r>
              <a:rPr lang="en-US" b="1" dirty="0"/>
              <a:t>Mainstreaming Values</a:t>
            </a:r>
            <a:br>
              <a:rPr lang="en-US" dirty="0"/>
            </a:b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FFF20-2501-57FC-C67D-AF6EE5400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51560"/>
            <a:ext cx="12192000" cy="5806440"/>
          </a:xfrm>
          <a:solidFill>
            <a:schemeClr val="lt1"/>
          </a:solidFill>
        </p:spPr>
        <p:txBody>
          <a:bodyPr/>
          <a:lstStyle/>
          <a:p>
            <a:pPr marL="5080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29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Values are standards that guide an individual on how to respond and behave in given circumstances. CBE has identified </a:t>
            </a:r>
            <a:r>
              <a:rPr lang="en-GB" sz="2900" b="1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eight</a:t>
            </a:r>
            <a:r>
              <a:rPr lang="en-GB" sz="29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values</a:t>
            </a:r>
            <a:r>
              <a:rPr lang="en-GB" sz="29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9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be mainstreamed namely;</a:t>
            </a:r>
          </a:p>
          <a:p>
            <a:pPr marL="508000" indent="-45720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29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Love (care and compassion), </a:t>
            </a:r>
          </a:p>
          <a:p>
            <a:pPr marL="508000" indent="-45720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29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Responsibility, </a:t>
            </a:r>
          </a:p>
          <a:p>
            <a:pPr marL="508000" indent="-45720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29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GB" sz="29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espect, </a:t>
            </a:r>
          </a:p>
          <a:p>
            <a:pPr marL="508000" indent="-45720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29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en-GB" sz="29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nity, </a:t>
            </a:r>
          </a:p>
          <a:p>
            <a:pPr marL="508000" indent="-45720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29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en-GB" sz="29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eace, </a:t>
            </a:r>
          </a:p>
          <a:p>
            <a:pPr marL="508000" indent="-45720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29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en-GB" sz="29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atriotism, </a:t>
            </a:r>
          </a:p>
          <a:p>
            <a:pPr marL="508000" indent="-45720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29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GB" sz="29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ocial justice and </a:t>
            </a:r>
          </a:p>
          <a:p>
            <a:pPr marL="508000" indent="-457200">
              <a:lnSpc>
                <a:spcPct val="107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GB" sz="29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GB" sz="2900" b="1" dirty="0">
                <a:solidFill>
                  <a:srgbClr val="0070C0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ntegrity (honesty and trustworthiness).</a:t>
            </a:r>
          </a:p>
          <a:p>
            <a:pPr marL="5080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29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Values are addressed in the </a:t>
            </a:r>
            <a:r>
              <a:rPr lang="en-GB" sz="2900" b="1" dirty="0">
                <a:solidFill>
                  <a:schemeClr val="tx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Learning outcomes, Key inquiry questions and Learning experiences.</a:t>
            </a:r>
            <a:endParaRPr lang="aa-ET" sz="2900" b="1" dirty="0">
              <a:solidFill>
                <a:schemeClr val="tx1"/>
              </a:solidFill>
              <a:latin typeface="Baskerville Old Face" panose="020206020805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0800" indent="0">
              <a:lnSpc>
                <a:spcPct val="107000"/>
              </a:lnSpc>
              <a:spcAft>
                <a:spcPts val="800"/>
              </a:spcAft>
              <a:buNone/>
            </a:pPr>
            <a:endParaRPr lang="aa-ET" sz="2600" b="1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0800" indent="0">
              <a:buNone/>
            </a:pPr>
            <a:endParaRPr lang="aa-ET" sz="2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97332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31CC-34AC-139D-BA2C-9EA7AB16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153934" cy="1325700"/>
          </a:xfrm>
        </p:spPr>
        <p:txBody>
          <a:bodyPr/>
          <a:lstStyle/>
          <a:p>
            <a:r>
              <a:rPr lang="en-US" sz="3500" b="1" dirty="0"/>
              <a:t>Mainstreaming of Pertinent and Contemporary Issues (PCIs)</a:t>
            </a:r>
            <a:endParaRPr lang="aa-ET" sz="35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114F-A0B7-D674-D126-3DAE46C31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27974"/>
            <a:ext cx="12192000" cy="5830026"/>
          </a:xfrm>
          <a:solidFill>
            <a:schemeClr val="lt1"/>
          </a:solidFill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There are specific Pertinent and Contemporary Issues (PCIs) for Senior School.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They are divided into </a:t>
            </a:r>
            <a:r>
              <a:rPr lang="en-GB" sz="30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four</a:t>
            </a:r>
            <a:r>
              <a:rPr lang="en-GB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broad categories namely; </a:t>
            </a:r>
          </a:p>
          <a:p>
            <a:pPr marL="565150" indent="-51435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Health Promotional Issues</a:t>
            </a:r>
          </a:p>
          <a:p>
            <a:pPr marL="565150" indent="-51435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Socio – Economic and Environmental Issues</a:t>
            </a:r>
          </a:p>
          <a:p>
            <a:pPr marL="565150" indent="-51435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Citizenship Education</a:t>
            </a:r>
          </a:p>
          <a:p>
            <a:pPr marL="565150" indent="-51435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30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Life Skills, Moral Education and Human Sexuality Education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PCIs are addressed in the </a:t>
            </a:r>
            <a:r>
              <a:rPr lang="en-GB" sz="3000" b="1" dirty="0"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Learning outcomes, Key inquiry questions and Learning experiences.</a:t>
            </a:r>
            <a:endParaRPr lang="aa-ET" sz="3000" b="1" dirty="0">
              <a:solidFill>
                <a:schemeClr val="tx1"/>
              </a:solidFill>
              <a:effectLst/>
              <a:latin typeface="Baskerville Old Face" panose="020206020805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29902232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0731" y="1478941"/>
            <a:ext cx="5829300" cy="4236057"/>
          </a:xfrm>
        </p:spPr>
        <p:txBody>
          <a:bodyPr/>
          <a:lstStyle/>
          <a:p>
            <a:pPr marL="508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en-GB" sz="3600" b="1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“The heart of effective learning lies in the correct interpretation of the Curriculum Design” </a:t>
            </a:r>
          </a:p>
          <a:p>
            <a:pPr marL="508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en-GB" sz="3600" dirty="0">
                <a:latin typeface="Baskerville Old Face" panose="020206020805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UNESCO</a:t>
            </a:r>
            <a:endParaRPr lang="en-US" sz="3600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ADC4EA8C-18E8-5904-8DAE-7BC14216D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9" y="1369784"/>
            <a:ext cx="6465574" cy="39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1E219-E6D2-4D40-979F-79298EA1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131"/>
            <a:ext cx="12077700" cy="628169"/>
          </a:xfrm>
        </p:spPr>
        <p:txBody>
          <a:bodyPr/>
          <a:lstStyle/>
          <a:p>
            <a:r>
              <a:rPr lang="en-GB" b="1" dirty="0"/>
              <a:t>Components of a Curriculum Design</a:t>
            </a:r>
            <a:endParaRPr lang="aa-ET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2D8537-BA1E-4347-B40D-B90184A6A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660263"/>
              </p:ext>
            </p:extLst>
          </p:nvPr>
        </p:nvGraphicFramePr>
        <p:xfrm>
          <a:off x="0" y="899887"/>
          <a:ext cx="12192000" cy="5958114"/>
        </p:xfrm>
        <a:graphic>
          <a:graphicData uri="http://schemas.openxmlformats.org/drawingml/2006/table">
            <a:tbl>
              <a:tblPr firstRow="1" firstCol="1" bandRow="1"/>
              <a:tblGrid>
                <a:gridCol w="1599911">
                  <a:extLst>
                    <a:ext uri="{9D8B030D-6E8A-4147-A177-3AD203B41FA5}">
                      <a16:colId xmlns:a16="http://schemas.microsoft.com/office/drawing/2014/main" val="1224633326"/>
                    </a:ext>
                  </a:extLst>
                </a:gridCol>
                <a:gridCol w="1775510">
                  <a:extLst>
                    <a:ext uri="{9D8B030D-6E8A-4147-A177-3AD203B41FA5}">
                      <a16:colId xmlns:a16="http://schemas.microsoft.com/office/drawing/2014/main" val="3901887712"/>
                    </a:ext>
                  </a:extLst>
                </a:gridCol>
                <a:gridCol w="3738816">
                  <a:extLst>
                    <a:ext uri="{9D8B030D-6E8A-4147-A177-3AD203B41FA5}">
                      <a16:colId xmlns:a16="http://schemas.microsoft.com/office/drawing/2014/main" val="718633943"/>
                    </a:ext>
                  </a:extLst>
                </a:gridCol>
                <a:gridCol w="3321764">
                  <a:extLst>
                    <a:ext uri="{9D8B030D-6E8A-4147-A177-3AD203B41FA5}">
                      <a16:colId xmlns:a16="http://schemas.microsoft.com/office/drawing/2014/main" val="3380443753"/>
                    </a:ext>
                  </a:extLst>
                </a:gridCol>
                <a:gridCol w="1755999">
                  <a:extLst>
                    <a:ext uri="{9D8B030D-6E8A-4147-A177-3AD203B41FA5}">
                      <a16:colId xmlns:a16="http://schemas.microsoft.com/office/drawing/2014/main" val="572997387"/>
                    </a:ext>
                  </a:extLst>
                </a:gridCol>
              </a:tblGrid>
              <a:tr h="913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Strand 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 Strand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 Learning Outcomes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Suggested Learning Experiences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Inquiry Question(s)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046857"/>
                  </a:ext>
                </a:extLst>
              </a:tr>
              <a:tr h="21989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lang="aa-ET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4470" indent="-2044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endParaRPr lang="aa-ET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endParaRPr lang="aa-ET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976560"/>
                  </a:ext>
                </a:extLst>
              </a:tr>
              <a:tr h="102690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 competences to be developed: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00216"/>
                  </a:ext>
                </a:extLst>
              </a:tr>
              <a:tr h="94961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Values:</a:t>
                      </a:r>
                      <a:endParaRPr lang="aa-E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442702"/>
                  </a:ext>
                </a:extLst>
              </a:tr>
              <a:tr h="869028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Pertinent and Contemporary Issues(PCIs):</a:t>
                      </a:r>
                      <a:endParaRPr lang="aa-E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57" marR="49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2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09197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7F06DC8-0875-4B2E-A91F-F80DD565CED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45660" y="108998"/>
            <a:ext cx="8104702" cy="117389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Calibri" panose="020F0502020204030204" pitchFamily="34" charset="0"/>
              </a:rPr>
              <a:t> </a:t>
            </a:r>
            <a:r>
              <a:rPr lang="en-GB" altLang="en-US" sz="5400" b="1" dirty="0">
                <a:solidFill>
                  <a:schemeClr val="tx1"/>
                </a:solidFill>
                <a:ea typeface="Calibri" panose="020F0502020204030204" pitchFamily="34" charset="0"/>
                <a:sym typeface="Calibri" panose="020F0502020204030204" pitchFamily="34" charset="0"/>
              </a:rPr>
              <a:t>Strand and sub strands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73972B-37D3-4BE3-8C60-BD333B075FF3}"/>
              </a:ext>
            </a:extLst>
          </p:cNvPr>
          <p:cNvSpPr txBox="1">
            <a:spLocks/>
          </p:cNvSpPr>
          <p:nvPr/>
        </p:nvSpPr>
        <p:spPr>
          <a:xfrm>
            <a:off x="0" y="1059542"/>
            <a:ext cx="12192000" cy="5798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Strand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: A strand is a broad category or domain within a curriculum design that represents a major area of learning. Strands typically encompass a group of related 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knowledge, skills and </a:t>
            </a:r>
            <a:r>
              <a:rPr lang="en-US" sz="34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attitudes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For example: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3400" b="1" dirty="0">
                <a:solidFill>
                  <a:srgbClr val="0070C0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	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The Senior School Curriculum Design for Agriculture has 3 	Strands, namely; 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Crop Production, Animal Production, and 	Agricultural Technologies and Entrepreneurship.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skerville Old Face" panose="02020602080505020303" pitchFamily="18" charset="0"/>
              <a:ea typeface="Cambria" panose="02040503050406030204" pitchFamily="18" charset="0"/>
              <a:cs typeface="Calibri" panose="020F0502020204030204" pitchFamily="34" charset="0"/>
              <a:sym typeface="Calibri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Sub strand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: A sub-strand is a more specific subset or subdivision within a larger strand. It further breaks down the content or competency areas into 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more focused and manageable 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sym typeface="Calibri"/>
              </a:rPr>
              <a:t>components. </a:t>
            </a:r>
          </a:p>
        </p:txBody>
      </p:sp>
    </p:spTree>
    <p:extLst>
      <p:ext uri="{BB962C8B-B14F-4D97-AF65-F5344CB8AC3E}">
        <p14:creationId xmlns:p14="http://schemas.microsoft.com/office/powerpoint/2010/main" val="254075291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304800" y="146305"/>
            <a:ext cx="8095645" cy="62607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sym typeface="Calibri" panose="020F0502020204030204" pitchFamily="34" charset="0"/>
              </a:rPr>
              <a:t> </a:t>
            </a:r>
            <a:r>
              <a:rPr lang="en-GB" altLang="en-US" sz="5300" b="1" dirty="0">
                <a:solidFill>
                  <a:schemeClr val="tx1"/>
                </a:solidFill>
                <a:ea typeface="Calibri" panose="020F0502020204030204" pitchFamily="34" charset="0"/>
                <a:sym typeface="Calibri" panose="020F0502020204030204" pitchFamily="34" charset="0"/>
              </a:rPr>
              <a:t>Learning Outcomes</a:t>
            </a:r>
          </a:p>
        </p:txBody>
      </p:sp>
      <p:sp>
        <p:nvSpPr>
          <p:cNvPr id="4" name="Text Placeholder 2"/>
          <p:cNvSpPr txBox="1"/>
          <p:nvPr/>
        </p:nvSpPr>
        <p:spPr>
          <a:xfrm>
            <a:off x="304800" y="928048"/>
            <a:ext cx="11887200" cy="5038235"/>
          </a:xfrm>
          <a:prstGeom prst="rect">
            <a:avLst/>
          </a:prstGeom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dk1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Learning outcomes are the </a:t>
            </a:r>
            <a:r>
              <a:rPr lang="en-US" sz="3600" b="1" dirty="0">
                <a:solidFill>
                  <a:srgbClr val="0070C0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end result </a:t>
            </a:r>
            <a:r>
              <a:rPr lang="en-US" sz="3600" dirty="0">
                <a:solidFill>
                  <a:schemeClr val="dk1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or what the learner is able to demonstrate upon completion of a lesson, sub strand, strand or level.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dk1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Learning outcomes express what a learner is expected </a:t>
            </a:r>
            <a:r>
              <a:rPr lang="en-US" sz="3600" b="1" dirty="0">
                <a:solidFill>
                  <a:srgbClr val="0070C0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to do </a:t>
            </a:r>
            <a:r>
              <a:rPr lang="en-US" sz="3600" dirty="0">
                <a:solidFill>
                  <a:schemeClr val="dk1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after going through a learning experience.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dk1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They indicate the expected </a:t>
            </a:r>
            <a:r>
              <a:rPr lang="en-US" sz="3600" b="1" dirty="0">
                <a:solidFill>
                  <a:srgbClr val="0070C0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observable behavioural changes</a:t>
            </a:r>
            <a:r>
              <a:rPr lang="en-US" sz="3600" dirty="0">
                <a:solidFill>
                  <a:srgbClr val="0070C0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 </a:t>
            </a:r>
            <a:r>
              <a:rPr lang="en-US" sz="3600" dirty="0">
                <a:solidFill>
                  <a:schemeClr val="dk1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in the learner after a learning experience.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dk1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Learning outcomes are expressed through the application of </a:t>
            </a:r>
            <a:r>
              <a:rPr lang="en-US" sz="3600" b="1" dirty="0">
                <a:solidFill>
                  <a:srgbClr val="0070C0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knowledge, skills and attitudes</a:t>
            </a:r>
            <a:r>
              <a:rPr lang="en-US" sz="3600" dirty="0">
                <a:solidFill>
                  <a:srgbClr val="0070C0"/>
                </a:solidFill>
                <a:latin typeface="Baskerville Old Face" panose="02020602080505020303" pitchFamily="18" charset="0"/>
                <a:ea typeface="Calibri" panose="020F0502020204030204"/>
                <a:cs typeface="Calibri" panose="020F0502020204030204" pitchFamily="34" charset="0"/>
                <a:sym typeface="Calibri" panose="020F0502020204030204"/>
              </a:rPr>
              <a:t>.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3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3200" dirty="0">
              <a:solidFill>
                <a:schemeClr val="dk1"/>
              </a:solidFill>
              <a:latin typeface="Calibri Light" panose="020F0302020204030204" pitchFamily="34" charset="0"/>
              <a:ea typeface="Calibri" panose="020F0502020204030204"/>
              <a:cs typeface="Calibri Light" panose="020F0302020204030204" pitchFamily="34" charset="0"/>
              <a:sym typeface="Calibri" panose="020F0502020204030204"/>
            </a:endParaRPr>
          </a:p>
          <a:p>
            <a:pPr marL="114300">
              <a:defRPr/>
            </a:pPr>
            <a:endParaRPr lang="en-GB" sz="32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83C80A-DC59-3FBE-60F5-F06C3CDA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109182"/>
            <a:ext cx="10515600" cy="751406"/>
          </a:xfrm>
        </p:spPr>
        <p:txBody>
          <a:bodyPr/>
          <a:lstStyle/>
          <a:p>
            <a:r>
              <a:rPr lang="en-US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Progression of Learning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utcomes</a:t>
            </a:r>
            <a:br>
              <a:rPr lang="aa-E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aa-ET" dirty="0"/>
          </a:p>
        </p:txBody>
      </p:sp>
      <p:pic>
        <p:nvPicPr>
          <p:cNvPr id="1027" name="Diagram 2">
            <a:extLst>
              <a:ext uri="{FF2B5EF4-FFF2-40B4-BE49-F238E27FC236}">
                <a16:creationId xmlns:a16="http://schemas.microsoft.com/office/drawing/2014/main" id="{E3430F12-D305-CCDB-26F3-FBAB1569C25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7" b="-1810"/>
          <a:stretch>
            <a:fillRect/>
          </a:stretch>
        </p:blipFill>
        <p:spPr bwMode="auto">
          <a:xfrm>
            <a:off x="116114" y="1103085"/>
            <a:ext cx="11930743" cy="494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87552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41B71-5B17-5726-93E4-3F4C1969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07" y="0"/>
            <a:ext cx="10515600" cy="899886"/>
          </a:xfrm>
        </p:spPr>
        <p:txBody>
          <a:bodyPr/>
          <a:lstStyle/>
          <a:p>
            <a:r>
              <a:rPr lang="en-GB" sz="5300" b="1" dirty="0"/>
              <a:t>Activity</a:t>
            </a:r>
            <a:endParaRPr lang="aa-ET" sz="53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D577F-AF5B-5A85-6CAB-CCF1A9224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66800"/>
            <a:ext cx="12192000" cy="5791200"/>
          </a:xfrm>
          <a:solidFill>
            <a:schemeClr val="lt1"/>
          </a:solidFill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endParaRPr lang="en-US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endParaRPr lang="en-US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Access the Grade 10 Curriculum Designs from the KICD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Website at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  <a:hlinkClick r:id="rId2"/>
              </a:rPr>
              <a:t>https://kicd.ac.ke/cbc-materials/curriculum-designs/grade-ten/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and select a Subject. Using the selected Curriculum Design;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Pick on any </a:t>
            </a:r>
            <a:r>
              <a:rPr lang="en-US" sz="30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National </a:t>
            </a:r>
            <a:r>
              <a:rPr lang="en-US" sz="3000" b="1" dirty="0">
                <a:solidFill>
                  <a:schemeClr val="accent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</a:t>
            </a:r>
            <a:r>
              <a:rPr lang="en-US" sz="30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oal of Education.</a:t>
            </a:r>
            <a:endParaRPr lang="aa-ET" sz="3000" b="1" dirty="0">
              <a:solidFill>
                <a:schemeClr val="accent1"/>
              </a:solidFill>
              <a:effectLst/>
              <a:latin typeface="Baskerville Old Face" panose="02020602080505020303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Identify one </a:t>
            </a:r>
            <a:r>
              <a:rPr lang="en-US" sz="30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Level  </a:t>
            </a:r>
            <a:r>
              <a:rPr lang="en-US" sz="3000" b="1" dirty="0">
                <a:solidFill>
                  <a:schemeClr val="accent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</a:t>
            </a:r>
            <a:r>
              <a:rPr lang="en-US" sz="30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earning </a:t>
            </a:r>
            <a:r>
              <a:rPr lang="en-US" sz="3000" b="1" dirty="0">
                <a:solidFill>
                  <a:schemeClr val="accent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</a:t>
            </a:r>
            <a:r>
              <a:rPr lang="en-US" sz="30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utcome 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that will assist in the realization of the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ational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oal of Education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selected in 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No.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endParaRPr lang="aa-ET" sz="3000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Identify one </a:t>
            </a:r>
            <a:r>
              <a:rPr lang="en-US" sz="3000" dirty="0">
                <a:solidFill>
                  <a:schemeClr val="tx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  <a:r>
              <a:rPr lang="en-US" sz="3000" dirty="0"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ubject</a:t>
            </a:r>
            <a:r>
              <a:rPr lang="en-US" sz="30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General </a:t>
            </a:r>
            <a:r>
              <a:rPr lang="en-US" sz="3000" b="1" dirty="0">
                <a:solidFill>
                  <a:schemeClr val="accent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</a:t>
            </a:r>
            <a:r>
              <a:rPr lang="en-US" sz="30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earning </a:t>
            </a:r>
            <a:r>
              <a:rPr lang="en-US" sz="3000" b="1" dirty="0">
                <a:solidFill>
                  <a:schemeClr val="accent1"/>
                </a:solidFill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</a:t>
            </a:r>
            <a:r>
              <a:rPr lang="en-US" sz="3000" b="1" dirty="0">
                <a:solidFill>
                  <a:schemeClr val="accent1"/>
                </a:solidFill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utcome 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that will aid the realisation of the Level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earning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utcome you identified in No. 3</a:t>
            </a:r>
            <a:endParaRPr lang="aa-ET" sz="3000" dirty="0">
              <a:effectLst/>
              <a:latin typeface="Baskerville Old Face" panose="02020602080505020303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Pick one specific learning outcome that will help achieve the subject General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earning </a:t>
            </a:r>
            <a:r>
              <a:rPr lang="en-US" sz="3000" dirty="0"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</a:t>
            </a:r>
            <a:r>
              <a:rPr lang="en-US" sz="3000" dirty="0">
                <a:effectLst/>
                <a:latin typeface="Baskerville Old Face" panose="020206020805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utcome identified in No. 4</a:t>
            </a:r>
            <a:endParaRPr lang="aa-ET" sz="3000" dirty="0">
              <a:latin typeface="Baskerville Old Face" panose="02020602080505020303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aa-E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629" y="-39075"/>
            <a:ext cx="6473371" cy="20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1052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2892</Words>
  <Application>Microsoft Office PowerPoint</Application>
  <PresentationFormat>Widescreen</PresentationFormat>
  <Paragraphs>329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43</vt:i4>
      </vt:variant>
    </vt:vector>
  </HeadingPairs>
  <TitlesOfParts>
    <vt:vector size="62" baseType="lpstr">
      <vt:lpstr>Arial</vt:lpstr>
      <vt:lpstr>Arial Rounded MT Bold</vt:lpstr>
      <vt:lpstr>Baskerville Old Face</vt:lpstr>
      <vt:lpstr>Calibri</vt:lpstr>
      <vt:lpstr>Calibri Light</vt:lpstr>
      <vt:lpstr>Calisto MT</vt:lpstr>
      <vt:lpstr>Cambria</vt:lpstr>
      <vt:lpstr>Symbol</vt:lpstr>
      <vt:lpstr>Tahoma</vt:lpstr>
      <vt:lpstr>Times New Roman</vt:lpstr>
      <vt:lpstr>Tw Cen MT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7_Office Theme</vt:lpstr>
      <vt:lpstr>PowerPoint Presentation</vt:lpstr>
      <vt:lpstr>KWL</vt:lpstr>
      <vt:lpstr>Curriculum Design</vt:lpstr>
      <vt:lpstr>Components of a Curriculum Design</vt:lpstr>
      <vt:lpstr>Components of a Curriculum Design</vt:lpstr>
      <vt:lpstr> Strand and sub strands</vt:lpstr>
      <vt:lpstr> Learning Outcomes</vt:lpstr>
      <vt:lpstr>Progression of Learning Outcomes </vt:lpstr>
      <vt:lpstr>Activity</vt:lpstr>
      <vt:lpstr>Designing Learning Outcomes</vt:lpstr>
      <vt:lpstr>Learning Outcomes must develop the following</vt:lpstr>
      <vt:lpstr>The ‘verb’ in a learning outcome</vt:lpstr>
      <vt:lpstr>The ‘object’ in a learning outcome</vt:lpstr>
      <vt:lpstr>The ‘context’ in a learning outcome</vt:lpstr>
      <vt:lpstr>Specific Learning Outcomes (SLOs)</vt:lpstr>
      <vt:lpstr>Formulating Specific Learning Outcomes</vt:lpstr>
      <vt:lpstr>Formulating Specific Learning Outcomes</vt:lpstr>
      <vt:lpstr>Group Activity: </vt:lpstr>
      <vt:lpstr>Learning Experiences</vt:lpstr>
      <vt:lpstr>What informs Learning Experiences?</vt:lpstr>
      <vt:lpstr>Factors to Consider in Selection of Learning Experiences</vt:lpstr>
      <vt:lpstr>Group Activity: Learning Experiences</vt:lpstr>
      <vt:lpstr>Key Inquiry Questions (KIQs)</vt:lpstr>
      <vt:lpstr>What kind of Questions are KIQs?</vt:lpstr>
      <vt:lpstr>What Makes a Good KIQ</vt:lpstr>
      <vt:lpstr>What Makes a Good KIQ</vt:lpstr>
      <vt:lpstr>Question Words to Use</vt:lpstr>
      <vt:lpstr>Group Activity: KIQs</vt:lpstr>
      <vt:lpstr>Mainstreaming Core Competencies, Values and PCIs in the Learning Experiences </vt:lpstr>
      <vt:lpstr>Mainstreaming Core Competencies, Values and PCIs in the Learning Experiences </vt:lpstr>
      <vt:lpstr>Mainstreaming Core Competencies </vt:lpstr>
      <vt:lpstr>Core Competencies   </vt:lpstr>
      <vt:lpstr>1. Communication and Collaboration</vt:lpstr>
      <vt:lpstr> 2. Critical Thinking and Problem Solving</vt:lpstr>
      <vt:lpstr>3. Citizenship</vt:lpstr>
      <vt:lpstr>PowerPoint Presentation</vt:lpstr>
      <vt:lpstr>5. Creativity and Imagination</vt:lpstr>
      <vt:lpstr> 6. Learning to Learn</vt:lpstr>
      <vt:lpstr>. </vt:lpstr>
      <vt:lpstr>Group Activity</vt:lpstr>
      <vt:lpstr>Mainstreaming Values </vt:lpstr>
      <vt:lpstr>Mainstreaming of Pertinent and Contemporary Issues (PCIs)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joan kamau</cp:lastModifiedBy>
  <cp:revision>285</cp:revision>
  <dcterms:created xsi:type="dcterms:W3CDTF">2021-06-07T13:49:00Z</dcterms:created>
  <dcterms:modified xsi:type="dcterms:W3CDTF">2025-08-03T18:38:50Z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A8125AC281D34AADAE294DBE85328A08_13</vt:lpwstr>
  </property>
  <property fmtid="{D5CDD505-2E9C-101B-9397-08002B2CF9AE}" pid="3" name="KSOProductBuildVer">
    <vt:lpwstr>1033-12.2.0.13431</vt:lpwstr>
  </property>
</Properties>
</file>